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33"/>
  </p:notesMasterIdLst>
  <p:handoutMasterIdLst>
    <p:handoutMasterId r:id="rId34"/>
  </p:handoutMasterIdLst>
  <p:sldIdLst>
    <p:sldId id="589" r:id="rId2"/>
    <p:sldId id="689" r:id="rId3"/>
    <p:sldId id="692" r:id="rId4"/>
    <p:sldId id="693" r:id="rId5"/>
    <p:sldId id="696" r:id="rId6"/>
    <p:sldId id="736" r:id="rId7"/>
    <p:sldId id="701" r:id="rId8"/>
    <p:sldId id="733" r:id="rId9"/>
    <p:sldId id="734" r:id="rId10"/>
    <p:sldId id="740" r:id="rId11"/>
    <p:sldId id="705" r:id="rId12"/>
    <p:sldId id="708" r:id="rId13"/>
    <p:sldId id="707" r:id="rId14"/>
    <p:sldId id="709" r:id="rId15"/>
    <p:sldId id="731" r:id="rId16"/>
    <p:sldId id="739" r:id="rId17"/>
    <p:sldId id="711" r:id="rId18"/>
    <p:sldId id="635" r:id="rId19"/>
    <p:sldId id="713" r:id="rId20"/>
    <p:sldId id="716" r:id="rId21"/>
    <p:sldId id="717" r:id="rId22"/>
    <p:sldId id="743" r:id="rId23"/>
    <p:sldId id="750" r:id="rId24"/>
    <p:sldId id="728" r:id="rId25"/>
    <p:sldId id="738" r:id="rId26"/>
    <p:sldId id="751" r:id="rId27"/>
    <p:sldId id="752" r:id="rId28"/>
    <p:sldId id="747" r:id="rId29"/>
    <p:sldId id="742" r:id="rId30"/>
    <p:sldId id="729" r:id="rId31"/>
    <p:sldId id="672" r:id="rId3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рафутдинов Руслан Фаритович" initials="ШРФ" lastIdx="1" clrIdx="0"/>
  <p:cmAuthor id="2" name="Тараненко Наталья Владимировна" initials="ТНВ" lastIdx="1" clrIdx="1">
    <p:extLst>
      <p:ext uri="{19B8F6BF-5375-455C-9EA6-DF929625EA0E}">
        <p15:presenceInfo xmlns:p15="http://schemas.microsoft.com/office/powerpoint/2012/main" userId="S-1-5-21-2406309404-2846922102-1882049604-5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3FF"/>
    <a:srgbClr val="43DBFF"/>
    <a:srgbClr val="00CCFF"/>
    <a:srgbClr val="FFA7A9"/>
    <a:srgbClr val="FF7C80"/>
    <a:srgbClr val="FFCC00"/>
    <a:srgbClr val="FF6600"/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88262" autoAdjust="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76741923738128E-2"/>
          <c:y val="6.2911685935605269E-2"/>
          <c:w val="0.80389805173162576"/>
          <c:h val="0.52003826898817351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0.3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средства от приносящей доход деятельности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0.7</c:v>
                </c:pt>
                <c:pt idx="1">
                  <c:v>0.8</c:v>
                </c:pt>
                <c:pt idx="2">
                  <c:v>0.9</c:v>
                </c:pt>
              </c:numCache>
            </c:numRef>
          </c:val>
          <c:extLst/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краевой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64392022285617E-2"/>
                  <c:y val="-2.7018274565237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5.2</c:v>
                </c:pt>
                <c:pt idx="2">
                  <c:v>5.4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средства ОМС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15991135872878E-2"/>
                  <c:y val="-1.801218304349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612792908698408E-2"/>
                  <c:y val="-3.00203050724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579955679364389E-3"/>
                  <c:y val="-2.40162440579888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7.7</c:v>
                </c:pt>
                <c:pt idx="1">
                  <c:v>8.9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89977839682193E-2"/>
                  <c:y val="-2.101421355074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741576953269372E-2"/>
                  <c:y val="-1.801218304349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483581385333042E-2"/>
                  <c:y val="-2.401624405798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13.4</c:v>
                </c:pt>
                <c:pt idx="1">
                  <c:v>15.7</c:v>
                </c:pt>
                <c:pt idx="2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070416"/>
        <c:axId val="169069856"/>
        <c:axId val="0"/>
      </c:bar3DChart>
      <c:catAx>
        <c:axId val="1690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069856"/>
        <c:crosses val="autoZero"/>
        <c:auto val="1"/>
        <c:lblAlgn val="ctr"/>
        <c:lblOffset val="100"/>
        <c:noMultiLvlLbl val="0"/>
      </c:catAx>
      <c:valAx>
        <c:axId val="169069856"/>
        <c:scaling>
          <c:orientation val="minMax"/>
          <c:max val="1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907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253231122467875E-2"/>
          <c:y val="0.68889485092672931"/>
          <c:w val="0.65797609789388489"/>
          <c:h val="0.3111051490732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662590441080952"/>
          <c:y val="1.0089542074748269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838858421068786E-2"/>
          <c:y val="0.22482771274572186"/>
          <c:w val="0.89035661573564162"/>
          <c:h val="0.621605616293723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ln w="50800">
              <a:solidFill>
                <a:srgbClr val="7030A0"/>
              </a:solidFill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2422235416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45412850889097E-3"/>
                  <c:y val="-2.520185295135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34929571226247E-17"/>
                  <c:y val="-6.48819863083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72545079701809E-3"/>
                  <c:y val="-8.110248288546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69859142452494E-16"/>
                  <c:y val="-8.650931507782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716330280711715E-2"/>
                  <c:y val="-8.650931507782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578733487188364E-2"/>
                  <c:y val="-4.628568325504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12.5</c:v>
                </c:pt>
                <c:pt idx="1">
                  <c:v>15</c:v>
                </c:pt>
                <c:pt idx="2">
                  <c:v>10.4</c:v>
                </c:pt>
                <c:pt idx="3">
                  <c:v>8.8000000000000007</c:v>
                </c:pt>
                <c:pt idx="4" formatCode="General">
                  <c:v>7.6</c:v>
                </c:pt>
                <c:pt idx="5" formatCode="General">
                  <c:v>7.3</c:v>
                </c:pt>
                <c:pt idx="6" formatCode="General">
                  <c:v>7.6</c:v>
                </c:pt>
                <c:pt idx="7" formatCode="General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611168"/>
        <c:axId val="172611728"/>
      </c:lineChart>
      <c:catAx>
        <c:axId val="1726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611728"/>
        <c:crosses val="autoZero"/>
        <c:auto val="1"/>
        <c:lblAlgn val="ctr"/>
        <c:lblOffset val="100"/>
        <c:noMultiLvlLbl val="0"/>
      </c:catAx>
      <c:valAx>
        <c:axId val="1726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61116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3880985316699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838858421068786E-2"/>
          <c:y val="0.22482771274572186"/>
          <c:w val="0.89035661573564162"/>
          <c:h val="0.535096268764750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ln w="50800">
              <a:solidFill>
                <a:srgbClr val="92D050"/>
              </a:solidFill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907709943583558E-2"/>
                  <c:y val="6.524412195762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080402834610139E-2"/>
                  <c:y val="9.050756834973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40700516533522E-2"/>
                  <c:y val="8.016806683652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16091392133604E-2"/>
                  <c:y val="-9.182311639023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46367343869124E-2"/>
                  <c:y val="8.849290314788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520476172569826E-2"/>
                  <c:y val="5.309574188873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6.489479564178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170.4</c:v>
                </c:pt>
                <c:pt idx="1">
                  <c:v>183</c:v>
                </c:pt>
                <c:pt idx="2">
                  <c:v>184.9</c:v>
                </c:pt>
                <c:pt idx="3">
                  <c:v>183.1</c:v>
                </c:pt>
                <c:pt idx="4" formatCode="General">
                  <c:v>196.8</c:v>
                </c:pt>
                <c:pt idx="5" formatCode="General">
                  <c:v>169.6</c:v>
                </c:pt>
                <c:pt idx="6" formatCode="General">
                  <c:v>165.5</c:v>
                </c:pt>
                <c:pt idx="7" formatCode="General">
                  <c:v>174.1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613968"/>
        <c:axId val="172614528"/>
      </c:lineChart>
      <c:catAx>
        <c:axId val="17261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614528"/>
        <c:crosses val="autoZero"/>
        <c:auto val="1"/>
        <c:lblAlgn val="ctr"/>
        <c:lblOffset val="100"/>
        <c:noMultiLvlLbl val="0"/>
      </c:catAx>
      <c:valAx>
        <c:axId val="1726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26139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обращений - 2104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3697506561679783E-3"/>
          <c:y val="5.1187367382764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00000000000003E-3"/>
          <c:y val="0.20976432925678654"/>
          <c:w val="0.57717366579177598"/>
          <c:h val="0.56183191793743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127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1984908136482939E-3"/>
                  <c:y val="-0.14218802728576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45319335083116E-2"/>
                  <c:y val="-2.42608701705891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11307961504786E-2"/>
                  <c:y val="1.29840769547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626749781277339E-2"/>
                  <c:y val="2.0947981250107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185914260716903E-3"/>
                  <c:y val="1.30078935537260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159558180227471E-2"/>
                  <c:y val="7.7992033530840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Лечение и оказание медицинской помощи в государственных учреждениях здравоохранения Камчатского края</c:v>
                </c:pt>
                <c:pt idx="1">
                  <c:v>Обращения граждан по вопросам работы медицинских учреждений и их сотрудников</c:v>
                </c:pt>
                <c:pt idx="2">
                  <c:v>Обращения граждан по вопросам лекарственного обеспечения </c:v>
                </c:pt>
                <c:pt idx="3">
                  <c:v>Обращения по вопросам получения квот на оказание высокотехнологичной медицинской помощи</c:v>
                </c:pt>
                <c:pt idx="4">
                  <c:v> Прочие вопросы (предоставление служебного жилья, мер социальной поддержки и выплаты заработной платы медицинским работникам и прочее) </c:v>
                </c:pt>
                <c:pt idx="5">
                  <c:v>Благодарности в адрес медицинских работников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65.8</c:v>
                </c:pt>
                <c:pt idx="1">
                  <c:v>16.8</c:v>
                </c:pt>
                <c:pt idx="2">
                  <c:v>5.2</c:v>
                </c:pt>
                <c:pt idx="3">
                  <c:v>6.9</c:v>
                </c:pt>
                <c:pt idx="4">
                  <c:v>3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888888888888886"/>
          <c:y val="2.5923085575971463E-2"/>
          <c:w val="0.45277777777777778"/>
          <c:h val="0.949148629867700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Здравоохранение, всего 968,9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062220300840229E-2"/>
          <c:y val="0.16564974860274917"/>
          <c:w val="0.96193777969915972"/>
          <c:h val="0.64186646048026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Здравоохранение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518824994207627"/>
                  <c:y val="5.5669314349031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925676040213294"/>
                  <c:y val="-0.16213164812477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949038815272452E-2"/>
                  <c:y val="9.771294090270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ОМС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426</c:v>
                </c:pt>
                <c:pt idx="1">
                  <c:v>481.9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608312662083868E-2"/>
          <c:y val="0.84732465023398928"/>
          <c:w val="0.89999998253994551"/>
          <c:h val="0.1011287487975842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Демография, всего 3,4 млн. руб.</a:t>
            </a:r>
          </a:p>
        </c:rich>
      </c:tx>
      <c:layout>
        <c:manualLayout>
          <c:xMode val="edge"/>
          <c:yMode val="edge"/>
          <c:x val="0.13333792913277265"/>
          <c:y val="2.0984100920225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089999270078897E-2"/>
          <c:y val="0.18339042224866489"/>
          <c:w val="0.8802529987591341"/>
          <c:h val="0.58772946761316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Демография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1049180460823513E-2"/>
                  <c:y val="0.10579057420669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993151597852216E-2"/>
                  <c:y val="-0.34382583702600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818733595800522E-2"/>
                  <c:y val="0.11059965551181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Краевой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  <c:pt idx="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227694828103588E-2"/>
          <c:y val="0.78808683585079231"/>
          <c:w val="0.95370179167240599"/>
          <c:h val="0.1555164061298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автомобильные дороги, </a:t>
            </a:r>
          </a:p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5,8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56597538632724"/>
          <c:y val="2.0892968775704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74751001589113"/>
          <c:y val="0.29254022307768235"/>
          <c:w val="0.79063769971830811"/>
          <c:h val="0.52332856249794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Автомобильные дороги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explosion val="60"/>
            <c:spPr>
              <a:solidFill>
                <a:srgbClr val="6DE3FF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3.2653563674848844E-4"/>
                  <c:y val="-0.319469121179218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F0B24D7-AA5F-4A76-9923-533845D8DC65}" type="CELLRANGE">
                      <a:rPr lang="en-US"/>
                      <a:pPr algn="ctr">
                        <a:def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7.5156217791985374E-3"/>
                  <c:y val="-0.3959554434702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Краевой бюджет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</c15:f>
                <c15:dlblRangeCache>
                  <c:ptCount val="1"/>
                  <c:pt idx="0">
                    <c:v>5,8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0144586942413"/>
          <c:y val="0.85091468430230655"/>
          <c:w val="0.43911409323012091"/>
          <c:h val="0.11774586253413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89336429763481"/>
          <c:y val="3.6975748633517651E-2"/>
          <c:w val="0.84915049761496031"/>
          <c:h val="0.718087528936031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3.7928880064700098E-3"/>
                  <c:y val="-4.950716976866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857760129400195E-2"/>
                  <c:y val="-2.887918236505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514656077640117E-2"/>
                  <c:y val="-1.8902383166002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Лист2!$A$3:$A$5</c:f>
              <c:strCache>
                <c:ptCount val="3"/>
                <c:pt idx="0">
                  <c:v>2018 РФ</c:v>
                </c:pt>
                <c:pt idx="1">
                  <c:v>2018 ДФО</c:v>
                </c:pt>
                <c:pt idx="2">
                  <c:v>2019 КК</c:v>
                </c:pt>
              </c:strCache>
            </c:strRef>
          </c:cat>
          <c:val>
            <c:numRef>
              <c:f>Лист2!$B$3:$B$5</c:f>
              <c:numCache>
                <c:formatCode>General</c:formatCode>
                <c:ptCount val="3"/>
                <c:pt idx="0">
                  <c:v>37.4</c:v>
                </c:pt>
                <c:pt idx="1">
                  <c:v>40.6</c:v>
                </c:pt>
                <c:pt idx="2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4642704"/>
        <c:axId val="174643264"/>
        <c:axId val="0"/>
      </c:bar3DChart>
      <c:catAx>
        <c:axId val="1746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643264"/>
        <c:crosses val="autoZero"/>
        <c:auto val="1"/>
        <c:lblAlgn val="ctr"/>
        <c:lblOffset val="100"/>
        <c:noMultiLvlLbl val="0"/>
      </c:catAx>
      <c:valAx>
        <c:axId val="174643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464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89336429763481"/>
          <c:y val="8.0965662684652981E-3"/>
          <c:w val="0.84915049761496031"/>
          <c:h val="0.84758996312237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3.7928880064700098E-3"/>
                  <c:y val="-3.3004779845774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964440032350118E-2"/>
                  <c:y val="-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686208103520156E-2"/>
                  <c:y val="-3.300477984577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Лист2!$A$3:$A$5</c:f>
              <c:strCache>
                <c:ptCount val="3"/>
                <c:pt idx="0">
                  <c:v>2018 РФ</c:v>
                </c:pt>
                <c:pt idx="1">
                  <c:v>2018 ДФО</c:v>
                </c:pt>
                <c:pt idx="2">
                  <c:v>2019 КК</c:v>
                </c:pt>
              </c:strCache>
            </c:strRef>
          </c:cat>
          <c:val>
            <c:numRef>
              <c:f>Лист2!$B$3:$B$5</c:f>
              <c:numCache>
                <c:formatCode>General</c:formatCode>
                <c:ptCount val="3"/>
                <c:pt idx="0">
                  <c:v>86.2</c:v>
                </c:pt>
                <c:pt idx="1">
                  <c:v>88.8</c:v>
                </c:pt>
                <c:pt idx="2">
                  <c:v>101.4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4645504"/>
        <c:axId val="174646064"/>
        <c:axId val="0"/>
      </c:bar3DChart>
      <c:catAx>
        <c:axId val="17464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646064"/>
        <c:crosses val="autoZero"/>
        <c:auto val="1"/>
        <c:lblAlgn val="ctr"/>
        <c:lblOffset val="100"/>
        <c:noMultiLvlLbl val="0"/>
      </c:catAx>
      <c:valAx>
        <c:axId val="17464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464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5045020768221"/>
          <c:y val="2.9394882050142578E-2"/>
          <c:w val="0.79814552111844428"/>
          <c:h val="0.770530336696596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Федеральная льгота</c:v>
                </c:pt>
                <c:pt idx="1">
                  <c:v>Региональная льгота</c:v>
                </c:pt>
                <c:pt idx="2">
                  <c:v>Итого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133.9</c:v>
                </c:pt>
                <c:pt idx="1">
                  <c:v>658.2</c:v>
                </c:pt>
                <c:pt idx="2">
                  <c:v>792.1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Федеральная льгота</c:v>
                </c:pt>
                <c:pt idx="1">
                  <c:v>Региональная льгота</c:v>
                </c:pt>
                <c:pt idx="2">
                  <c:v>Итого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148.19999999999999</c:v>
                </c:pt>
                <c:pt idx="1">
                  <c:v>683.4</c:v>
                </c:pt>
                <c:pt idx="2">
                  <c:v>831.59999999999991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8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Федеральная льгота</c:v>
                </c:pt>
                <c:pt idx="1">
                  <c:v>Региональная льгота</c:v>
                </c:pt>
                <c:pt idx="2">
                  <c:v>Итого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145</c:v>
                </c:pt>
                <c:pt idx="1">
                  <c:v>753.6</c:v>
                </c:pt>
                <c:pt idx="2">
                  <c:v>898.6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214368"/>
        <c:axId val="175214928"/>
      </c:barChart>
      <c:catAx>
        <c:axId val="17521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14928"/>
        <c:crosses val="autoZero"/>
        <c:auto val="1"/>
        <c:lblAlgn val="ctr"/>
        <c:lblOffset val="100"/>
        <c:noMultiLvlLbl val="0"/>
      </c:catAx>
      <c:valAx>
        <c:axId val="17521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1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923848169875502E-2"/>
                  <c:y val="-0.10618551529238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74-4FA8-8BAF-F9EA38E430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94882050142578E-2"/>
                  <c:y val="8.512893408668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74-4FA8-8BAF-F9EA38E430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912998737845159E-2"/>
                  <c:y val="0.10618551529238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74-4FA8-8BAF-F9EA38E430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30398990276232E-2"/>
                  <c:y val="9.025768799852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74-4FA8-8BAF-F9EA38E430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825997475689254E-3"/>
                  <c:y val="-5.32284746353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825997475690312E-3"/>
                  <c:y val="5.669012966813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275332491896771E-3"/>
                  <c:y val="6.92879362610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11.6</c:v>
                </c:pt>
                <c:pt idx="1">
                  <c:v>11.4</c:v>
                </c:pt>
                <c:pt idx="2">
                  <c:v>11.5</c:v>
                </c:pt>
                <c:pt idx="3">
                  <c:v>11.4</c:v>
                </c:pt>
                <c:pt idx="4">
                  <c:v>11.6</c:v>
                </c:pt>
                <c:pt idx="5">
                  <c:v>10.6</c:v>
                </c:pt>
                <c:pt idx="6">
                  <c:v>11.3</c:v>
                </c:pt>
                <c:pt idx="7">
                  <c:v>10.6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274-4FA8-8BAF-F9EA38E4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17168"/>
        <c:axId val="175217728"/>
      </c:lineChart>
      <c:catAx>
        <c:axId val="1752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17728"/>
        <c:crosses val="autoZero"/>
        <c:auto val="1"/>
        <c:lblAlgn val="ctr"/>
        <c:lblOffset val="100"/>
        <c:noMultiLvlLbl val="0"/>
      </c:catAx>
      <c:valAx>
        <c:axId val="17521772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1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12031025089498"/>
          <c:y val="0.87642494087958467"/>
          <c:w val="0.59067237823605523"/>
          <c:h val="0.12357505912041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системы кровообращения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774672651299421"/>
          <c:y val="4.211291433967944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838858421068786E-2"/>
          <c:y val="0.22482771274572186"/>
          <c:w val="0.89035661573564162"/>
          <c:h val="0.535096268764750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ln w="50800"/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369008672703732E-2"/>
                  <c:y val="-7.9601112188733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814737329089879E-2"/>
                  <c:y val="-6.274613477526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046955209832485E-2"/>
                  <c:y val="-4.979549929373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602758036010297E-2"/>
                  <c:y val="-7.464606238155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2047617256993E-2"/>
                  <c:y val="-4.938019609319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415493467354317E-2"/>
                  <c:y val="-6.8076775428696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992074805630474E-2"/>
                  <c:y val="-8.588875960830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6829591798363911E-3"/>
                  <c:y val="-7.808069055300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617.1</c:v>
                </c:pt>
                <c:pt idx="1">
                  <c:v>611.5</c:v>
                </c:pt>
                <c:pt idx="2">
                  <c:v>606.79999999999995</c:v>
                </c:pt>
                <c:pt idx="3">
                  <c:v>609.1</c:v>
                </c:pt>
                <c:pt idx="4">
                  <c:v>590.9</c:v>
                </c:pt>
                <c:pt idx="5">
                  <c:v>571</c:v>
                </c:pt>
                <c:pt idx="6">
                  <c:v>540.6</c:v>
                </c:pt>
                <c:pt idx="7">
                  <c:v>571.9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19968"/>
        <c:axId val="175220528"/>
      </c:lineChart>
      <c:catAx>
        <c:axId val="1752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20528"/>
        <c:crosses val="autoZero"/>
        <c:auto val="1"/>
        <c:lblAlgn val="ctr"/>
        <c:lblOffset val="100"/>
        <c:noMultiLvlLbl val="0"/>
      </c:catAx>
      <c:valAx>
        <c:axId val="17522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21996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E8F85-8FF4-4911-903F-C4DF9426DD0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6EE05-67DA-45A4-87BE-B9C68A1D56E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2598412" y="1722939"/>
          <a:ext cx="3513869" cy="311971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Электронное здравоохранение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EEF92F8-0817-4826-944E-101C1436D0D1}" type="parTrans" cxnId="{5DC7F23E-FE3C-411C-A89C-029B87BB9343}">
      <dgm:prSet/>
      <dgm:spPr/>
      <dgm:t>
        <a:bodyPr/>
        <a:lstStyle/>
        <a:p>
          <a:endParaRPr lang="ru-RU"/>
        </a:p>
      </dgm:t>
    </dgm:pt>
    <dgm:pt modelId="{EAAF6540-97FD-48A7-BA2E-D0A0EA206D89}" type="sibTrans" cxnId="{5DC7F23E-FE3C-411C-A89C-029B87BB9343}">
      <dgm:prSet/>
      <dgm:spPr/>
      <dgm:t>
        <a:bodyPr/>
        <a:lstStyle/>
        <a:p>
          <a:endParaRPr lang="ru-RU"/>
        </a:p>
      </dgm:t>
    </dgm:pt>
    <dgm:pt modelId="{3F4FB12A-7AFF-474D-B069-46BE78AD11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2737960" y="-64687"/>
          <a:ext cx="3222696" cy="1862158"/>
        </a:xfrm>
        <a:solidFill>
          <a:srgbClr val="FCD5B5"/>
        </a:soli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Электронная регистратура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C7922A-1A5A-4E58-9A5E-759381D77E08}" type="parTrans" cxnId="{816CE3DB-FA89-4EB2-8566-5E583DB3A376}">
      <dgm:prSet/>
      <dgm:spPr/>
      <dgm:t>
        <a:bodyPr/>
        <a:lstStyle/>
        <a:p>
          <a:endParaRPr lang="ru-RU"/>
        </a:p>
      </dgm:t>
    </dgm:pt>
    <dgm:pt modelId="{D209B643-BEE9-40CC-B079-C2BD7EB1AE14}" type="sibTrans" cxnId="{816CE3DB-FA89-4EB2-8566-5E583DB3A376}">
      <dgm:prSet/>
      <dgm:spPr>
        <a:xfrm>
          <a:off x="1881541" y="808979"/>
          <a:ext cx="4947619" cy="494761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639E6D8-767F-4869-999D-26AA7F5E7AF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865959" y="3461056"/>
          <a:ext cx="3164111" cy="2059885"/>
        </a:xfr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rIns="0"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Медицинская информационная система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D62CAA3-0F85-422C-B844-9AE67D849BB1}" type="parTrans" cxnId="{C7747217-322E-4C53-9632-DC9E07B39F09}">
      <dgm:prSet/>
      <dgm:spPr/>
      <dgm:t>
        <a:bodyPr/>
        <a:lstStyle/>
        <a:p>
          <a:endParaRPr lang="ru-RU"/>
        </a:p>
      </dgm:t>
    </dgm:pt>
    <dgm:pt modelId="{655399D6-E3FE-43BE-B3A6-BD132D7AEE0B}" type="sibTrans" cxnId="{C7747217-322E-4C53-9632-DC9E07B39F09}">
      <dgm:prSet/>
      <dgm:spPr>
        <a:xfrm>
          <a:off x="1881537" y="808987"/>
          <a:ext cx="4947619" cy="494761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B2530DB-805A-40F9-8F24-6C1427A6A61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673782" y="3470512"/>
          <a:ext cx="3177793" cy="2040974"/>
        </a:xfrm>
        <a:solidFill>
          <a:srgbClr val="DDD9C3"/>
        </a:soli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Электронное хранение и передача данных исследований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E41CB1E-9109-4008-AEFA-0BED2CABAEFF}" type="parTrans" cxnId="{963CC21C-D832-40BB-8580-27848EEAE805}">
      <dgm:prSet/>
      <dgm:spPr/>
      <dgm:t>
        <a:bodyPr/>
        <a:lstStyle/>
        <a:p>
          <a:endParaRPr lang="ru-RU"/>
        </a:p>
      </dgm:t>
    </dgm:pt>
    <dgm:pt modelId="{E50C95C7-84FD-4C11-A0E1-8DA2324A6783}" type="sibTrans" cxnId="{963CC21C-D832-40BB-8580-27848EEAE805}">
      <dgm:prSet/>
      <dgm:spPr>
        <a:xfrm>
          <a:off x="1881533" y="808979"/>
          <a:ext cx="4947619" cy="494761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81709487-C3D8-4E16-8500-9DA7D58724FC}">
      <dgm:prSet phldrT="[Текст]"/>
      <dgm:spPr/>
      <dgm:t>
        <a:bodyPr/>
        <a:lstStyle/>
        <a:p>
          <a:endParaRPr lang="ru-RU" dirty="0"/>
        </a:p>
      </dgm:t>
    </dgm:pt>
    <dgm:pt modelId="{05BAF1F1-CFCF-4C76-A596-AB757E92DBF4}" type="parTrans" cxnId="{002ACE90-E43D-4B51-899D-36E789B9BF26}">
      <dgm:prSet/>
      <dgm:spPr/>
      <dgm:t>
        <a:bodyPr/>
        <a:lstStyle/>
        <a:p>
          <a:endParaRPr lang="ru-RU"/>
        </a:p>
      </dgm:t>
    </dgm:pt>
    <dgm:pt modelId="{F67CBF4D-2BFD-4F7E-854C-CC944ADE9348}" type="sibTrans" cxnId="{002ACE90-E43D-4B51-899D-36E789B9BF26}">
      <dgm:prSet/>
      <dgm:spPr/>
      <dgm:t>
        <a:bodyPr/>
        <a:lstStyle/>
        <a:p>
          <a:endParaRPr lang="ru-RU"/>
        </a:p>
      </dgm:t>
    </dgm:pt>
    <dgm:pt modelId="{A9C7186B-5BDD-48E4-9CC8-46298EE37D40}" type="pres">
      <dgm:prSet presAssocID="{314E8F85-8FF4-4911-903F-C4DF9426DD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5C467-DDD6-4C41-B8DD-D1E74048C42B}" type="pres">
      <dgm:prSet presAssocID="{D3E6EE05-67DA-45A4-87BE-B9C68A1D56E1}" presName="centerShape" presStyleLbl="node0" presStyleIdx="0" presStyleCnt="1" custScaleX="178754" custScaleY="136952" custLinFactNeighborX="3162" custLinFactNeighborY="-118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2F3DC3F-3418-4074-A669-25513D0272E9}" type="pres">
      <dgm:prSet presAssocID="{3F4FB12A-7AFF-474D-B069-46BE78AD1186}" presName="node" presStyleLbl="node1" presStyleIdx="0" presStyleCnt="3" custScaleX="202104" custScaleY="116781" custRadScaleRad="104981" custRadScaleInc="-3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9A92C3D-74F1-45F8-9C89-3EE51FE25AB9}" type="pres">
      <dgm:prSet presAssocID="{3F4FB12A-7AFF-474D-B069-46BE78AD1186}" presName="dummy" presStyleCnt="0"/>
      <dgm:spPr/>
    </dgm:pt>
    <dgm:pt modelId="{06BB136A-B03D-4F35-9E7A-9CFD15528CB7}" type="pres">
      <dgm:prSet presAssocID="{D209B643-BEE9-40CC-B079-C2BD7EB1AE14}" presName="sibTrans" presStyleLbl="sibTrans2D1" presStyleIdx="0" presStyleCnt="3"/>
      <dgm:spPr>
        <a:prstGeom prst="blockArc">
          <a:avLst>
            <a:gd name="adj1" fmla="val 16191402"/>
            <a:gd name="adj2" fmla="val 1800012"/>
            <a:gd name="adj3" fmla="val 4641"/>
          </a:avLst>
        </a:prstGeom>
      </dgm:spPr>
      <dgm:t>
        <a:bodyPr/>
        <a:lstStyle/>
        <a:p>
          <a:endParaRPr lang="ru-RU"/>
        </a:p>
      </dgm:t>
    </dgm:pt>
    <dgm:pt modelId="{5C8C1EC3-9088-4770-A695-19E6663FADE5}" type="pres">
      <dgm:prSet presAssocID="{C639E6D8-767F-4869-999D-26AA7F5E7AF7}" presName="node" presStyleLbl="node1" presStyleIdx="1" presStyleCnt="3" custScaleX="222360" custScaleY="129181" custRadScaleRad="99810" custRadScaleInc="140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126F6E0-BF46-4217-BA2C-19BE8925E7D4}" type="pres">
      <dgm:prSet presAssocID="{C639E6D8-767F-4869-999D-26AA7F5E7AF7}" presName="dummy" presStyleCnt="0"/>
      <dgm:spPr/>
    </dgm:pt>
    <dgm:pt modelId="{D0963846-254A-4493-A4B5-16337C382350}" type="pres">
      <dgm:prSet presAssocID="{655399D6-E3FE-43BE-B3A6-BD132D7AEE0B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1"/>
          </a:avLst>
        </a:prstGeom>
      </dgm:spPr>
      <dgm:t>
        <a:bodyPr/>
        <a:lstStyle/>
        <a:p>
          <a:endParaRPr lang="ru-RU"/>
        </a:p>
      </dgm:t>
    </dgm:pt>
    <dgm:pt modelId="{EB0B7017-A5F6-4CD4-A8F2-2FE0A29EA7CC}" type="pres">
      <dgm:prSet presAssocID="{6B2530DB-805A-40F9-8F24-6C1427A6A617}" presName="node" presStyleLbl="node1" presStyleIdx="2" presStyleCnt="3" custScaleX="199288" custScaleY="127995" custRadScaleRad="89092" custRadScaleInc="-216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0518B85-1D36-47AC-89C5-044C7F9C8212}" type="pres">
      <dgm:prSet presAssocID="{6B2530DB-805A-40F9-8F24-6C1427A6A617}" presName="dummy" presStyleCnt="0"/>
      <dgm:spPr/>
    </dgm:pt>
    <dgm:pt modelId="{332BA708-195E-4626-A34A-4C370CD56854}" type="pres">
      <dgm:prSet presAssocID="{E50C95C7-84FD-4C11-A0E1-8DA2324A6783}" presName="sibTrans" presStyleLbl="sibTrans2D1" presStyleIdx="2" presStyleCnt="3"/>
      <dgm:spPr>
        <a:prstGeom prst="blockArc">
          <a:avLst>
            <a:gd name="adj1" fmla="val 8999988"/>
            <a:gd name="adj2" fmla="val 16191415"/>
            <a:gd name="adj3" fmla="val 4641"/>
          </a:avLst>
        </a:prstGeom>
      </dgm:spPr>
      <dgm:t>
        <a:bodyPr/>
        <a:lstStyle/>
        <a:p>
          <a:endParaRPr lang="ru-RU"/>
        </a:p>
      </dgm:t>
    </dgm:pt>
  </dgm:ptLst>
  <dgm:cxnLst>
    <dgm:cxn modelId="{C7747217-322E-4C53-9632-DC9E07B39F09}" srcId="{D3E6EE05-67DA-45A4-87BE-B9C68A1D56E1}" destId="{C639E6D8-767F-4869-999D-26AA7F5E7AF7}" srcOrd="1" destOrd="0" parTransId="{4D62CAA3-0F85-422C-B844-9AE67D849BB1}" sibTransId="{655399D6-E3FE-43BE-B3A6-BD132D7AEE0B}"/>
    <dgm:cxn modelId="{01E2E72A-19E3-4389-8AB1-C77775068D66}" type="presOf" srcId="{C639E6D8-767F-4869-999D-26AA7F5E7AF7}" destId="{5C8C1EC3-9088-4770-A695-19E6663FADE5}" srcOrd="0" destOrd="0" presId="urn:microsoft.com/office/officeart/2005/8/layout/radial6"/>
    <dgm:cxn modelId="{A92D706F-0061-4A2A-82D2-F03FCF1140C7}" type="presOf" srcId="{314E8F85-8FF4-4911-903F-C4DF9426DD0F}" destId="{A9C7186B-5BDD-48E4-9CC8-46298EE37D40}" srcOrd="0" destOrd="0" presId="urn:microsoft.com/office/officeart/2005/8/layout/radial6"/>
    <dgm:cxn modelId="{425B6777-529A-416B-8038-F9029D68C362}" type="presOf" srcId="{E50C95C7-84FD-4C11-A0E1-8DA2324A6783}" destId="{332BA708-195E-4626-A34A-4C370CD56854}" srcOrd="0" destOrd="0" presId="urn:microsoft.com/office/officeart/2005/8/layout/radial6"/>
    <dgm:cxn modelId="{963CC21C-D832-40BB-8580-27848EEAE805}" srcId="{D3E6EE05-67DA-45A4-87BE-B9C68A1D56E1}" destId="{6B2530DB-805A-40F9-8F24-6C1427A6A617}" srcOrd="2" destOrd="0" parTransId="{DE41CB1E-9109-4008-AEFA-0BED2CABAEFF}" sibTransId="{E50C95C7-84FD-4C11-A0E1-8DA2324A6783}"/>
    <dgm:cxn modelId="{E14FF9E9-F3AB-4668-88DC-1C343424D062}" type="presOf" srcId="{D3E6EE05-67DA-45A4-87BE-B9C68A1D56E1}" destId="{98C5C467-DDD6-4C41-B8DD-D1E74048C42B}" srcOrd="0" destOrd="0" presId="urn:microsoft.com/office/officeart/2005/8/layout/radial6"/>
    <dgm:cxn modelId="{5DC7F23E-FE3C-411C-A89C-029B87BB9343}" srcId="{314E8F85-8FF4-4911-903F-C4DF9426DD0F}" destId="{D3E6EE05-67DA-45A4-87BE-B9C68A1D56E1}" srcOrd="0" destOrd="0" parTransId="{BEEF92F8-0817-4826-944E-101C1436D0D1}" sibTransId="{EAAF6540-97FD-48A7-BA2E-D0A0EA206D89}"/>
    <dgm:cxn modelId="{F67E0BD7-0C87-481F-B376-561642AC4DFD}" type="presOf" srcId="{655399D6-E3FE-43BE-B3A6-BD132D7AEE0B}" destId="{D0963846-254A-4493-A4B5-16337C382350}" srcOrd="0" destOrd="0" presId="urn:microsoft.com/office/officeart/2005/8/layout/radial6"/>
    <dgm:cxn modelId="{816CE3DB-FA89-4EB2-8566-5E583DB3A376}" srcId="{D3E6EE05-67DA-45A4-87BE-B9C68A1D56E1}" destId="{3F4FB12A-7AFF-474D-B069-46BE78AD1186}" srcOrd="0" destOrd="0" parTransId="{31C7922A-1A5A-4E58-9A5E-759381D77E08}" sibTransId="{D209B643-BEE9-40CC-B079-C2BD7EB1AE14}"/>
    <dgm:cxn modelId="{002ACE90-E43D-4B51-899D-36E789B9BF26}" srcId="{314E8F85-8FF4-4911-903F-C4DF9426DD0F}" destId="{81709487-C3D8-4E16-8500-9DA7D58724FC}" srcOrd="1" destOrd="0" parTransId="{05BAF1F1-CFCF-4C76-A596-AB757E92DBF4}" sibTransId="{F67CBF4D-2BFD-4F7E-854C-CC944ADE9348}"/>
    <dgm:cxn modelId="{050ADD81-336A-4696-95CC-BCD9B02B7FCC}" type="presOf" srcId="{D209B643-BEE9-40CC-B079-C2BD7EB1AE14}" destId="{06BB136A-B03D-4F35-9E7A-9CFD15528CB7}" srcOrd="0" destOrd="0" presId="urn:microsoft.com/office/officeart/2005/8/layout/radial6"/>
    <dgm:cxn modelId="{44F55ED6-5A97-4601-9E93-B6160E2CB8FE}" type="presOf" srcId="{6B2530DB-805A-40F9-8F24-6C1427A6A617}" destId="{EB0B7017-A5F6-4CD4-A8F2-2FE0A29EA7CC}" srcOrd="0" destOrd="0" presId="urn:microsoft.com/office/officeart/2005/8/layout/radial6"/>
    <dgm:cxn modelId="{DE452C9F-5519-4EEB-AA64-190F0B2A81F4}" type="presOf" srcId="{3F4FB12A-7AFF-474D-B069-46BE78AD1186}" destId="{72F3DC3F-3418-4074-A669-25513D0272E9}" srcOrd="0" destOrd="0" presId="urn:microsoft.com/office/officeart/2005/8/layout/radial6"/>
    <dgm:cxn modelId="{7631B261-4D4C-42AE-9E10-FA243D6862D8}" type="presParOf" srcId="{A9C7186B-5BDD-48E4-9CC8-46298EE37D40}" destId="{98C5C467-DDD6-4C41-B8DD-D1E74048C42B}" srcOrd="0" destOrd="0" presId="urn:microsoft.com/office/officeart/2005/8/layout/radial6"/>
    <dgm:cxn modelId="{E08FF029-CDF9-4A93-860D-8E8380DB8AA1}" type="presParOf" srcId="{A9C7186B-5BDD-48E4-9CC8-46298EE37D40}" destId="{72F3DC3F-3418-4074-A669-25513D0272E9}" srcOrd="1" destOrd="0" presId="urn:microsoft.com/office/officeart/2005/8/layout/radial6"/>
    <dgm:cxn modelId="{96F3850A-5F89-47D1-AB29-3CE5783E6169}" type="presParOf" srcId="{A9C7186B-5BDD-48E4-9CC8-46298EE37D40}" destId="{D9A92C3D-74F1-45F8-9C89-3EE51FE25AB9}" srcOrd="2" destOrd="0" presId="urn:microsoft.com/office/officeart/2005/8/layout/radial6"/>
    <dgm:cxn modelId="{22F77547-6B52-455F-8DDC-94AD90214D87}" type="presParOf" srcId="{A9C7186B-5BDD-48E4-9CC8-46298EE37D40}" destId="{06BB136A-B03D-4F35-9E7A-9CFD15528CB7}" srcOrd="3" destOrd="0" presId="urn:microsoft.com/office/officeart/2005/8/layout/radial6"/>
    <dgm:cxn modelId="{F65F76DC-A9B5-437C-B562-4A22BF11DEAA}" type="presParOf" srcId="{A9C7186B-5BDD-48E4-9CC8-46298EE37D40}" destId="{5C8C1EC3-9088-4770-A695-19E6663FADE5}" srcOrd="4" destOrd="0" presId="urn:microsoft.com/office/officeart/2005/8/layout/radial6"/>
    <dgm:cxn modelId="{62C951FA-7129-4C9C-81E1-0553CCAF15A2}" type="presParOf" srcId="{A9C7186B-5BDD-48E4-9CC8-46298EE37D40}" destId="{5126F6E0-BF46-4217-BA2C-19BE8925E7D4}" srcOrd="5" destOrd="0" presId="urn:microsoft.com/office/officeart/2005/8/layout/radial6"/>
    <dgm:cxn modelId="{B49256E7-6C09-4301-8781-EFCB3B595B9C}" type="presParOf" srcId="{A9C7186B-5BDD-48E4-9CC8-46298EE37D40}" destId="{D0963846-254A-4493-A4B5-16337C382350}" srcOrd="6" destOrd="0" presId="urn:microsoft.com/office/officeart/2005/8/layout/radial6"/>
    <dgm:cxn modelId="{C6B36AF8-ED1A-41B9-90E9-043FC3F9FBCC}" type="presParOf" srcId="{A9C7186B-5BDD-48E4-9CC8-46298EE37D40}" destId="{EB0B7017-A5F6-4CD4-A8F2-2FE0A29EA7CC}" srcOrd="7" destOrd="0" presId="urn:microsoft.com/office/officeart/2005/8/layout/radial6"/>
    <dgm:cxn modelId="{8D8726B6-7708-4E86-8CA7-D831ADD6086F}" type="presParOf" srcId="{A9C7186B-5BDD-48E4-9CC8-46298EE37D40}" destId="{10518B85-1D36-47AC-89C5-044C7F9C8212}" srcOrd="8" destOrd="0" presId="urn:microsoft.com/office/officeart/2005/8/layout/radial6"/>
    <dgm:cxn modelId="{C7E18D82-D3C7-44F9-A9A0-C9ED972E8533}" type="presParOf" srcId="{A9C7186B-5BDD-48E4-9CC8-46298EE37D40}" destId="{332BA708-195E-4626-A34A-4C370CD5685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AFAE2-A675-4F78-B5E8-F174B4FB6D3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659C-E20B-4707-A488-E50563042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9DDC0-F641-4DD5-8C40-EC4B5F90BF97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5633"/>
            <a:ext cx="5438775" cy="4467939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2"/>
            <a:ext cx="2946400" cy="49696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8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0364E-DFFD-4044-A5CC-4443F9019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6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1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1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6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9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4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54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64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27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2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3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52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2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04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72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79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00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4538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4538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4538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2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4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7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F2A856-3500-43DF-948A-C2D9DDEBD56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8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0364E-DFFD-4044-A5CC-4443F9019BD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8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25ED-EF14-4FF8-8AC5-4D6D640BC149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C36A-9CEB-4B54-AF94-3138908B5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CE59-F7EF-41BE-999B-5DB657971761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DF59-C264-4E3E-B930-AA780D939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58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0AA3-7B46-4EAF-B93A-E432AFC5853F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C0C0-0E18-49C9-BC36-211D79E28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72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DAEB-00F5-4B44-8BBC-C90A11F44C97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5F2A-C909-4013-AD9D-ADEB5FA00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54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E727-9B8F-4EA4-A290-CE420A4D07BD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12D0-3A45-4D30-AD44-A2837C34A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7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EC34-0F52-4DF9-B156-6AE448283A5B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E109-96B9-497E-B671-5BA89ECD2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15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B8BF-FF32-4029-9A52-FF54C340E78E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BB8F-F623-499B-BE16-2023994D1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179A-2260-4A59-8BE2-CF312B4EACB5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596E-0E0F-4DBE-8636-0D2266154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89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F111-CE8D-430A-8D4D-054366B8104F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24C2-EB5C-4E98-8910-6E077B3F4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8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0194-8E29-4AA4-8634-6A07D899DC09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98D5-411A-4F8F-B27B-D51FC6CCF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85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6403-D56B-42BC-B5F7-46CEB42DDA04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399C-93FC-4FB6-9A69-F7F1213D2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1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F21D65-F7C2-484E-A199-595593E7CC66}" type="datetime1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олрол22лотолтолтолтолдтодлол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7F5AC48-8871-450A-B70C-75929E9AC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3" r:id="rId2"/>
    <p:sldLayoutId id="2147484032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208912" cy="1772793"/>
          </a:xfrm>
          <a:effectLst/>
        </p:spPr>
        <p:txBody>
          <a:bodyPr wrap="square" lIns="36000" rIns="36000" anchor="ctr" anchorCtr="1">
            <a:spAutoFit/>
          </a:bodyPr>
          <a:lstStyle/>
          <a:p>
            <a:pPr marL="182880" indent="0" algn="ctr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СИСТЕМЫ ЗДРАВООХРАНЕНИЯ КАМЧАТСКОГО КРАЯ ЗА 201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 И ПЕРСПЕКТИВЫ  НА 20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26" y="48105"/>
            <a:ext cx="719857" cy="7302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72133" y="179348"/>
            <a:ext cx="7460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4337697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здравоохранения Камчатского края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Е.Н. Сорокина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5067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Петропавловск-Камчатский</a:t>
            </a:r>
          </a:p>
        </p:txBody>
      </p:sp>
    </p:spTree>
    <p:extLst>
      <p:ext uri="{BB962C8B-B14F-4D97-AF65-F5344CB8AC3E}">
        <p14:creationId xmlns:p14="http://schemas.microsoft.com/office/powerpoint/2010/main" val="25585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54766" y="3315739"/>
            <a:ext cx="2473017" cy="1080497"/>
          </a:xfrm>
          <a:prstGeom prst="roundRect">
            <a:avLst/>
          </a:prstGeom>
          <a:solidFill>
            <a:srgbClr val="EEECE1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Подключено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ФАП и ФП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сети Интернет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9479436"/>
              </p:ext>
            </p:extLst>
          </p:nvPr>
        </p:nvGraphicFramePr>
        <p:xfrm>
          <a:off x="1206436" y="1150007"/>
          <a:ext cx="6854412" cy="511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888599" y="1540168"/>
            <a:ext cx="2983424" cy="8312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15875" cap="rnd" cmpd="sng" algn="ctr">
            <a:noFill/>
            <a:prstDash val="solid"/>
          </a:ln>
          <a:effectLst>
            <a:softEdge rad="76200"/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64 000 записей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2019 г.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82 000 записей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1231126"/>
            <a:ext cx="2983424" cy="176647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15875" cap="rnd" cmpd="sng" algn="ctr">
            <a:noFill/>
            <a:prstDash val="solid"/>
          </a:ln>
          <a:effectLst>
            <a:softEdge rad="76200"/>
          </a:effectLst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федеральным сервисам непрерывного медицинского образования 178 АРМ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766" y="4869915"/>
            <a:ext cx="2040970" cy="1776028"/>
          </a:xfrm>
          <a:prstGeom prst="roundRect">
            <a:avLst/>
          </a:prstGeom>
          <a:solidFill>
            <a:srgbClr val="EEECE1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Сформирован Центральный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архив медицинских изображений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-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 20 000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изображений)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454" y="2831308"/>
            <a:ext cx="590873" cy="63855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300311" y="5890315"/>
            <a:ext cx="2160000" cy="91143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Отражено 1,9 млн. эпизодов в электронных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медкартах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3213278"/>
            <a:ext cx="2609099" cy="115033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Подключено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2 171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автоматизированное рабочее место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08304" y="4416792"/>
            <a:ext cx="1835696" cy="147352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работает </a:t>
            </a:r>
            <a:endParaRPr lang="ru-RU" sz="1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информационной системе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3" descr="photos_head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8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35496" y="692696"/>
            <a:ext cx="9108503" cy="432581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цифрового контура на основе ЕГИСЗ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29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851" y="6341680"/>
            <a:ext cx="3976345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90,4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41"/>
            <a:ext cx="9144000" cy="87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26" y="86586"/>
            <a:ext cx="557078" cy="6070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43608" y="141695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0" y="633656"/>
            <a:ext cx="9144000" cy="521864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детского здравоохранения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7902" y="1340768"/>
            <a:ext cx="442441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118,6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143" y="1484784"/>
            <a:ext cx="2016224" cy="26149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143" y="4788383"/>
            <a:ext cx="670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ыполнены ремонтные работы в 4-х детских поликлинических отделениях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ед. современного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4387"/>
            <a:ext cx="3254405" cy="23567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2558379" y="2064262"/>
            <a:ext cx="64201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3-х тыс. беременных женщин получили помощь за счет средств родового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более 2-х тыс. подростков с целью оценки их репродуктивного здоровья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7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1052736"/>
            <a:ext cx="9143999" cy="864096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медицинских организаций квалифицированными кадрами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43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623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90" y="2686492"/>
            <a:ext cx="2944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19" y="6384481"/>
            <a:ext cx="9144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НСЗ ФОМС </a:t>
            </a:r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30,5 млн. рублей направлены на выплату заработной платы</a:t>
            </a: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33543" y="2623485"/>
            <a:ext cx="3142313" cy="1510815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45,7 млн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квартир 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медработников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79912" y="2640318"/>
            <a:ext cx="3140328" cy="2140924"/>
          </a:xfrm>
          <a:prstGeom prst="ellipse">
            <a:avLst/>
          </a:prstGeom>
          <a:solidFill>
            <a:schemeClr val="bg2">
              <a:lumMod val="50000"/>
              <a:alpha val="62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40,3 млн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социальные (компенсационные) выплаты для студентов, ординаторов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медработников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259632" y="4033419"/>
            <a:ext cx="3142313" cy="1929436"/>
          </a:xfrm>
          <a:prstGeom prst="ellipse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-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выплаты участникам программы Земский доктор / Земский фельдшер</a:t>
            </a:r>
          </a:p>
        </p:txBody>
      </p:sp>
      <p:sp>
        <p:nvSpPr>
          <p:cNvPr id="30" name="Овал 29"/>
          <p:cNvSpPr/>
          <p:nvPr/>
        </p:nvSpPr>
        <p:spPr>
          <a:xfrm>
            <a:off x="5893933" y="4293096"/>
            <a:ext cx="3142313" cy="1929436"/>
          </a:xfrm>
          <a:prstGeom prst="ellipse">
            <a:avLst/>
          </a:prstGeom>
          <a:solidFill>
            <a:schemeClr val="accent4">
              <a:lumMod val="75000"/>
              <a:alpha val="62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аккредитационно-симуляционного центра для отработки практических навыков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5736" y="2060848"/>
            <a:ext cx="5184576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111,0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111092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6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1264166"/>
            <a:ext cx="9144000" cy="481220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политика в здравоохранении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43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695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009552"/>
            <a:ext cx="3069532" cy="2554545"/>
          </a:xfrm>
          <a:prstGeom prst="rect">
            <a:avLst/>
          </a:prstGeom>
          <a:solidFill>
            <a:srgbClr val="FFA7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всего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- 84 врача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- 62 средних медработника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2354230"/>
            <a:ext cx="46085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году: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участковые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помощи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участковые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акушеры-гинекологи –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реаниматологи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2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6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1187269"/>
            <a:ext cx="9143999" cy="864096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медицинскими кадрами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10 тыс. населения)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43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551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821430"/>
              </p:ext>
            </p:extLst>
          </p:nvPr>
        </p:nvGraphicFramePr>
        <p:xfrm>
          <a:off x="539552" y="3429000"/>
          <a:ext cx="3348372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2424" y="2447600"/>
            <a:ext cx="3198376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b="1" dirty="0"/>
              <a:t>Обеспеченность врачами 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537467"/>
              </p:ext>
            </p:extLst>
          </p:nvPr>
        </p:nvGraphicFramePr>
        <p:xfrm>
          <a:off x="5436096" y="3429000"/>
          <a:ext cx="3348372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580112" y="2332275"/>
            <a:ext cx="3363372" cy="923330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Обеспеченность </a:t>
            </a:r>
            <a:r>
              <a:rPr lang="ru-RU" b="1" dirty="0" smtClean="0"/>
              <a:t>средними медицинскими специалистами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09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obytiya.news/wp-content/uploads/2019/03/%D0%97%D0%B4%D1%80%D0%B0%D0%B2%D0%BE%D0%BE%D1%85%D1%80%D0%B0%D0%BD%D0%B5%D0%BD%D0%B8%D0%B5-1024x4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5168"/>
            <a:ext cx="6768751" cy="29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493" y="5027448"/>
            <a:ext cx="8088737" cy="12378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едицинскую помощь получили 38,5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иностранных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бывших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республик,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Алжира, Германии, Индии, Кении, Ливии, КНР, КНДР, Франции, Чехии,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"/>
            <a:ext cx="9144000" cy="87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26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6771" y="880424"/>
            <a:ext cx="9118183" cy="864096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экспорта медицинских услуг</a:t>
            </a:r>
          </a:p>
        </p:txBody>
      </p:sp>
    </p:spTree>
    <p:extLst>
      <p:ext uri="{BB962C8B-B14F-4D97-AF65-F5344CB8AC3E}">
        <p14:creationId xmlns:p14="http://schemas.microsoft.com/office/powerpoint/2010/main" val="11544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211892" y="1472985"/>
            <a:ext cx="5152196" cy="87506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мотивации граждан к здоровому образу жизни, включая здоровое питание и отказ от вредных привычек 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6156176" y="1626752"/>
            <a:ext cx="2376264" cy="567528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892" y="2414362"/>
            <a:ext cx="5152196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тему здорового образа жизни было выпущено: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аудиороликов (количество прокатов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1720); 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радиопередач (количество прокатов 642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видеоролик (количество прокатов 2021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телепередачи (количество прокатов 40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информационных сюжетов (количество прокатов 576), выпущено 132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выезда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организовано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организации и учреждения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307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лекций на тему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ЗОЖ; 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⁃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акций.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04148" y="285293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организациях социального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вакцинирован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221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1" y="910454"/>
            <a:ext cx="9180512" cy="360038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69" y="174414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65329" y="216895"/>
            <a:ext cx="776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713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1018657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Оказание паллиативной </a:t>
            </a:r>
            <a:r>
              <a:rPr lang="ru-RU" sz="2400" dirty="0">
                <a:latin typeface="Times New Roman"/>
                <a:ea typeface="Times New Roman"/>
              </a:rPr>
              <a:t>медицинской </a:t>
            </a:r>
            <a:r>
              <a:rPr lang="ru-RU" sz="2400" dirty="0" smtClean="0">
                <a:latin typeface="Times New Roman"/>
                <a:ea typeface="Times New Roman"/>
              </a:rPr>
              <a:t>помощи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8" y="90030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407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79280" y="2564904"/>
            <a:ext cx="4931976" cy="3298571"/>
          </a:xfrm>
          <a:prstGeom prst="roundRect">
            <a:avLst>
              <a:gd name="adj" fmla="val 9028"/>
            </a:avLst>
          </a:prstGeom>
          <a:solidFill>
            <a:srgbClr val="FF7C8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rtlCol="0" anchor="ctr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том числе, 8-ми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учреждениям здравоохранения, оказывающим паллиативную медицинскую помощь, выделено 8,7 млн.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рублей: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лекарственными препаратам, в том числе для обезболивания в сумме 7,3 млн. рублей; 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медицинскими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изделиями, в том числе для использования на дому в сумме 1,4 млн. рублей.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&quot;картинки табле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&quot;картинки таблето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&quot;картинки таблеток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43520"/>
            <a:ext cx="1910844" cy="12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32340"/>
            <a:ext cx="1471204" cy="12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6101196"/>
            <a:ext cx="84715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Паллиативная помощь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оказана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в объеме 4991 посещений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из них 1020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посещений на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дому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25904" y="1811568"/>
            <a:ext cx="4984902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158,4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908720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69" y="100672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623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74714" y="4783126"/>
            <a:ext cx="3185489" cy="483549"/>
          </a:xfrm>
          <a:prstGeom prst="roundRect">
            <a:avLst>
              <a:gd name="adj" fmla="val 9028"/>
            </a:avLst>
          </a:prstGeom>
          <a:solidFill>
            <a:srgbClr val="FF7C8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Иммунизация, тыс. чел</a:t>
            </a: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24128" y="4602878"/>
            <a:ext cx="3185489" cy="844044"/>
          </a:xfrm>
          <a:prstGeom prst="roundRect">
            <a:avLst>
              <a:gd name="adj" fmla="val 9028"/>
            </a:avLst>
          </a:prstGeom>
          <a:solidFill>
            <a:srgbClr val="FF7C8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взрослого населения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1625" y="3526053"/>
            <a:ext cx="2646314" cy="215365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2378018" y="3055214"/>
            <a:ext cx="2610300" cy="1080120"/>
          </a:xfrm>
          <a:prstGeom prst="roundRect">
            <a:avLst>
              <a:gd name="adj" fmla="val 9028"/>
            </a:avLst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rIns="0" rtlCol="0" anchor="ctr"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144,6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161,0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20515" y="5515862"/>
            <a:ext cx="2501333" cy="1080120"/>
          </a:xfrm>
          <a:prstGeom prst="roundRect">
            <a:avLst>
              <a:gd name="adj" fmla="val 9028"/>
            </a:avLst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rIns="0" rtlCol="0" anchor="ctr"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37,5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9142" y="5515862"/>
            <a:ext cx="2563763" cy="1080120"/>
          </a:xfrm>
          <a:prstGeom prst="roundRect">
            <a:avLst>
              <a:gd name="adj" fmla="val 9028"/>
            </a:avLst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rIns="0" rtlCol="0" anchor="ctr"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249,3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78,9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722463"/>
            <a:ext cx="3888432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174,0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1722" y="3055214"/>
            <a:ext cx="2610300" cy="1080120"/>
          </a:xfrm>
          <a:prstGeom prst="roundRect">
            <a:avLst>
              <a:gd name="adj" fmla="val 9028"/>
            </a:avLst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rIns="0" rtlCol="0" anchor="ctr"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77,8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79,2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85,4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4839" y="2361364"/>
            <a:ext cx="3312368" cy="462570"/>
          </a:xfrm>
          <a:prstGeom prst="roundRect">
            <a:avLst>
              <a:gd name="adj" fmla="val 9028"/>
            </a:avLst>
          </a:prstGeom>
          <a:solidFill>
            <a:srgbClr val="FF7C8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Флюорография, тыс. чел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97249" y="2296403"/>
            <a:ext cx="3312368" cy="582534"/>
          </a:xfrm>
          <a:prstGeom prst="roundRect">
            <a:avLst>
              <a:gd name="adj" fmla="val 9028"/>
            </a:avLst>
          </a:prstGeom>
          <a:solidFill>
            <a:srgbClr val="FF7C8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на ВИЧ, тыс. чел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12" y="1544654"/>
            <a:ext cx="2830191" cy="2390882"/>
          </a:xfrm>
          <a:prstGeom prst="rect">
            <a:avLst/>
          </a:prstGeom>
        </p:spPr>
      </p:pic>
      <p:pic>
        <p:nvPicPr>
          <p:cNvPr id="9" name="Рисунок 3" descr="photos_header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0" y="652950"/>
            <a:ext cx="9144000" cy="55650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93295" y="136713"/>
            <a:ext cx="7335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pic>
        <p:nvPicPr>
          <p:cNvPr id="12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4046"/>
            <a:ext cx="345587" cy="3765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7" name="Полилиния 46"/>
          <p:cNvSpPr/>
          <p:nvPr/>
        </p:nvSpPr>
        <p:spPr>
          <a:xfrm>
            <a:off x="5241658" y="5358566"/>
            <a:ext cx="1418573" cy="287515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07529" y="3805768"/>
            <a:ext cx="0" cy="11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0481" y="3969405"/>
            <a:ext cx="0" cy="13293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6630" y="4365224"/>
            <a:ext cx="0" cy="10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219" y="4294924"/>
            <a:ext cx="2978888" cy="584775"/>
          </a:xfrm>
          <a:prstGeom prst="rect">
            <a:avLst/>
          </a:prstGeom>
          <a:solidFill>
            <a:srgbClr val="FF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помощи в рамках ОМС, человек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5220" y="4996965"/>
            <a:ext cx="59887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76,3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3"/>
          <p:cNvSpPr/>
          <p:nvPr/>
        </p:nvSpPr>
        <p:spPr>
          <a:xfrm>
            <a:off x="3022898" y="3243458"/>
            <a:ext cx="2914180" cy="1636241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5D5D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3286661" y="3919988"/>
            <a:ext cx="7841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 flipH="1" flipV="1">
            <a:off x="4979312" y="3573016"/>
            <a:ext cx="403661" cy="20703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Овал 28"/>
          <p:cNvSpPr/>
          <p:nvPr/>
        </p:nvSpPr>
        <p:spPr>
          <a:xfrm flipH="1">
            <a:off x="4055584" y="3897992"/>
            <a:ext cx="288330" cy="14787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Овал 29"/>
          <p:cNvSpPr/>
          <p:nvPr/>
        </p:nvSpPr>
        <p:spPr>
          <a:xfrm flipH="1" flipV="1">
            <a:off x="3411457" y="4328160"/>
            <a:ext cx="172998" cy="887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hape 30"/>
          <p:cNvSpPr/>
          <p:nvPr/>
        </p:nvSpPr>
        <p:spPr>
          <a:xfrm rot="269415">
            <a:off x="3166726" y="4406222"/>
            <a:ext cx="2841990" cy="160112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C1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3411893" y="5480288"/>
            <a:ext cx="172998" cy="887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4061788" y="5057476"/>
            <a:ext cx="288330" cy="14787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35"/>
          <p:cNvSpPr/>
          <p:nvPr/>
        </p:nvSpPr>
        <p:spPr>
          <a:xfrm>
            <a:off x="5014087" y="4824860"/>
            <a:ext cx="403661" cy="20703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олилиния 36"/>
          <p:cNvSpPr/>
          <p:nvPr/>
        </p:nvSpPr>
        <p:spPr>
          <a:xfrm>
            <a:off x="3221887" y="5906187"/>
            <a:ext cx="988784" cy="256776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5962" y="5864446"/>
            <a:ext cx="3144200" cy="584775"/>
          </a:xfrm>
          <a:prstGeom prst="rect">
            <a:avLst/>
          </a:prstGeom>
          <a:solidFill>
            <a:srgbClr val="FFC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реабилитационной помощью детей инвалидов,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0705" y="4403364"/>
            <a:ext cx="6763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82,0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5584" y="3467576"/>
            <a:ext cx="7268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1446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4183171" y="5567579"/>
            <a:ext cx="1038102" cy="287515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hape 49"/>
          <p:cNvSpPr/>
          <p:nvPr/>
        </p:nvSpPr>
        <p:spPr>
          <a:xfrm>
            <a:off x="3034859" y="1409037"/>
            <a:ext cx="2914180" cy="150326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TextBox 50"/>
          <p:cNvSpPr txBox="1"/>
          <p:nvPr/>
        </p:nvSpPr>
        <p:spPr>
          <a:xfrm>
            <a:off x="58416" y="2581808"/>
            <a:ext cx="297888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организаций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 flipH="1" flipV="1">
            <a:off x="4988135" y="1719615"/>
            <a:ext cx="403661" cy="20703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Овал 52"/>
          <p:cNvSpPr/>
          <p:nvPr/>
        </p:nvSpPr>
        <p:spPr>
          <a:xfrm flipH="1">
            <a:off x="4047407" y="2007647"/>
            <a:ext cx="288330" cy="14787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Овал 53"/>
          <p:cNvSpPr/>
          <p:nvPr/>
        </p:nvSpPr>
        <p:spPr>
          <a:xfrm flipH="1" flipV="1">
            <a:off x="3394044" y="2427510"/>
            <a:ext cx="172998" cy="887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олилиния 55"/>
          <p:cNvSpPr/>
          <p:nvPr/>
        </p:nvSpPr>
        <p:spPr>
          <a:xfrm>
            <a:off x="3242272" y="2668168"/>
            <a:ext cx="988784" cy="256776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4037954" y="2223671"/>
            <a:ext cx="1038102" cy="287515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5076056" y="2007647"/>
            <a:ext cx="751704" cy="287515"/>
          </a:xfrm>
          <a:custGeom>
            <a:avLst/>
            <a:gdLst>
              <a:gd name="connsiteX0" fmla="*/ 0 w 881280"/>
              <a:gd name="connsiteY0" fmla="*/ 0 h 687248"/>
              <a:gd name="connsiteX1" fmla="*/ 881280 w 881280"/>
              <a:gd name="connsiteY1" fmla="*/ 0 h 687248"/>
              <a:gd name="connsiteX2" fmla="*/ 881280 w 881280"/>
              <a:gd name="connsiteY2" fmla="*/ 687248 h 687248"/>
              <a:gd name="connsiteX3" fmla="*/ 0 w 881280"/>
              <a:gd name="connsiteY3" fmla="*/ 687248 h 687248"/>
              <a:gd name="connsiteX4" fmla="*/ 0 w 881280"/>
              <a:gd name="connsiteY4" fmla="*/ 0 h 6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0" h="687248">
                <a:moveTo>
                  <a:pt x="0" y="0"/>
                </a:moveTo>
                <a:lnTo>
                  <a:pt x="881280" y="0"/>
                </a:lnTo>
                <a:lnTo>
                  <a:pt x="881280" y="687248"/>
                </a:lnTo>
                <a:lnTo>
                  <a:pt x="0" y="6872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854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23687" y="4599276"/>
            <a:ext cx="59887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76,5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75902" y="2037322"/>
            <a:ext cx="59887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51387" y="1268760"/>
            <a:ext cx="6763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14369" y="1639633"/>
            <a:ext cx="59887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94267" y="3198168"/>
            <a:ext cx="7268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1590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2412" y="4470211"/>
            <a:ext cx="2830191" cy="830997"/>
          </a:xfrm>
          <a:prstGeom prst="rect">
            <a:avLst/>
          </a:prstGeom>
          <a:solidFill>
            <a:srgbClr val="FFC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84 273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получили восстановительное лечение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860" y="1367823"/>
            <a:ext cx="3752641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79,3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868" y="2852936"/>
            <a:ext cx="42021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58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медицинских организации, из них: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подведомственных государственных учреждений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негосударственной формы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федеральной формы собственности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71" y="0"/>
            <a:ext cx="4834129" cy="6858002"/>
          </a:xfrm>
          <a:prstGeom prst="rect">
            <a:avLst/>
          </a:prstGeom>
        </p:spPr>
      </p:pic>
      <p:pic>
        <p:nvPicPr>
          <p:cNvPr id="10" name="Рисунок 3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3224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4598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-13256" y="1628800"/>
            <a:ext cx="4323127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здравоохранения Камчатского края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2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407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7234712" y="2436697"/>
            <a:ext cx="1711223" cy="1607944"/>
          </a:xfrm>
          <a:prstGeom prst="ellipse">
            <a:avLst/>
          </a:prstGeom>
          <a:solidFill>
            <a:srgbClr val="5B9BD5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270000" rtlCol="0" anchor="ctr" anchorCtr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0" y="1052736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медицинская помощь (ВМП)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546140" y="3302309"/>
            <a:ext cx="2537502" cy="2503266"/>
          </a:xfrm>
          <a:prstGeom prst="ellipse">
            <a:avLst/>
          </a:prstGeom>
          <a:solidFill>
            <a:srgbClr val="00B050">
              <a:alpha val="62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ВМП, оказываемые в Камчатском крае</a:t>
            </a:r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5014649" y="5080040"/>
            <a:ext cx="1062982" cy="998826"/>
          </a:xfrm>
          <a:prstGeom prst="ellipse">
            <a:avLst/>
          </a:prstGeom>
          <a:solidFill>
            <a:srgbClr val="ED7D31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58124" y="2675642"/>
            <a:ext cx="4656525" cy="3756600"/>
            <a:chOff x="963990" y="2132856"/>
            <a:chExt cx="4656525" cy="375660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3862693" y="2881811"/>
              <a:ext cx="0" cy="126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056135" y="3145601"/>
              <a:ext cx="0" cy="1368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63990" y="3582469"/>
              <a:ext cx="1432537" cy="782635"/>
            </a:xfrm>
            <a:prstGeom prst="rect">
              <a:avLst/>
            </a:prstGeom>
            <a:solidFill>
              <a:srgbClr val="FF5D5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Направлено</a:t>
              </a:r>
            </a:p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ВМП, всего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00029" y="4044044"/>
              <a:ext cx="373866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1118</a:t>
              </a:r>
              <a:endPara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2403593" y="2199865"/>
              <a:ext cx="2823726" cy="141724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5D5D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25549" y="2538050"/>
              <a:ext cx="489555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3188</a:t>
              </a:r>
              <a:endPara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 flipH="1" flipV="1">
              <a:off x="2990348" y="2987686"/>
              <a:ext cx="144000" cy="144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hape 35"/>
            <p:cNvSpPr/>
            <p:nvPr/>
          </p:nvSpPr>
          <p:spPr>
            <a:xfrm rot="461467">
              <a:off x="2490812" y="3741229"/>
              <a:ext cx="2771135" cy="1386836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C1FF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3006357" y="4440917"/>
              <a:ext cx="144000" cy="144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олилиния 41"/>
            <p:cNvSpPr/>
            <p:nvPr/>
          </p:nvSpPr>
          <p:spPr>
            <a:xfrm>
              <a:off x="3023227" y="4797527"/>
              <a:ext cx="617284" cy="312552"/>
            </a:xfrm>
            <a:custGeom>
              <a:avLst/>
              <a:gdLst>
                <a:gd name="connsiteX0" fmla="*/ 0 w 881280"/>
                <a:gd name="connsiteY0" fmla="*/ 0 h 687248"/>
                <a:gd name="connsiteX1" fmla="*/ 881280 w 881280"/>
                <a:gd name="connsiteY1" fmla="*/ 0 h 687248"/>
                <a:gd name="connsiteX2" fmla="*/ 881280 w 881280"/>
                <a:gd name="connsiteY2" fmla="*/ 687248 h 687248"/>
                <a:gd name="connsiteX3" fmla="*/ 0 w 881280"/>
                <a:gd name="connsiteY3" fmla="*/ 687248 h 687248"/>
                <a:gd name="connsiteX4" fmla="*/ 0 w 881280"/>
                <a:gd name="connsiteY4" fmla="*/ 0 h 6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280" h="687248">
                  <a:moveTo>
                    <a:pt x="0" y="0"/>
                  </a:moveTo>
                  <a:lnTo>
                    <a:pt x="881280" y="0"/>
                  </a:lnTo>
                  <a:lnTo>
                    <a:pt x="881280" y="687248"/>
                  </a:lnTo>
                  <a:lnTo>
                    <a:pt x="0" y="6872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854" tIns="0" rIns="0" bIns="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  <a:endParaRPr lang="ru-RU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733" y="4873793"/>
              <a:ext cx="1512035" cy="1015663"/>
            </a:xfrm>
            <a:prstGeom prst="rect">
              <a:avLst/>
            </a:prstGeom>
            <a:solidFill>
              <a:srgbClr val="FFC1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Выполнено ВМП в Камчатском крае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36503" y="3738465"/>
              <a:ext cx="422250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r>
                <a:rPr lang="ru-RU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38142" y="2323868"/>
              <a:ext cx="453772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3551</a:t>
              </a:r>
              <a:endPara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Овал 47"/>
            <p:cNvSpPr>
              <a:spLocks noChangeAspect="1"/>
            </p:cNvSpPr>
            <p:nvPr/>
          </p:nvSpPr>
          <p:spPr>
            <a:xfrm flipH="1" flipV="1">
              <a:off x="3744718" y="2640276"/>
              <a:ext cx="216000" cy="216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3751642" y="4159316"/>
              <a:ext cx="216000" cy="216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олилиния 49"/>
            <p:cNvSpPr/>
            <p:nvPr/>
          </p:nvSpPr>
          <p:spPr>
            <a:xfrm>
              <a:off x="3865517" y="4586920"/>
              <a:ext cx="648072" cy="349967"/>
            </a:xfrm>
            <a:custGeom>
              <a:avLst/>
              <a:gdLst>
                <a:gd name="connsiteX0" fmla="*/ 0 w 881280"/>
                <a:gd name="connsiteY0" fmla="*/ 0 h 687248"/>
                <a:gd name="connsiteX1" fmla="*/ 881280 w 881280"/>
                <a:gd name="connsiteY1" fmla="*/ 0 h 687248"/>
                <a:gd name="connsiteX2" fmla="*/ 881280 w 881280"/>
                <a:gd name="connsiteY2" fmla="*/ 687248 h 687248"/>
                <a:gd name="connsiteX3" fmla="*/ 0 w 881280"/>
                <a:gd name="connsiteY3" fmla="*/ 687248 h 687248"/>
                <a:gd name="connsiteX4" fmla="*/ 0 w 881280"/>
                <a:gd name="connsiteY4" fmla="*/ 0 h 6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280" h="687248">
                  <a:moveTo>
                    <a:pt x="0" y="0"/>
                  </a:moveTo>
                  <a:lnTo>
                    <a:pt x="881280" y="0"/>
                  </a:lnTo>
                  <a:lnTo>
                    <a:pt x="881280" y="687248"/>
                  </a:lnTo>
                  <a:lnTo>
                    <a:pt x="0" y="6872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854" tIns="0" rIns="0" bIns="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 flipH="1" flipV="1">
              <a:off x="4514930" y="2424213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55"/>
            <p:cNvSpPr/>
            <p:nvPr/>
          </p:nvSpPr>
          <p:spPr>
            <a:xfrm>
              <a:off x="4502604" y="4085038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665940" y="2714064"/>
              <a:ext cx="0" cy="1368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олилиния 57"/>
            <p:cNvSpPr/>
            <p:nvPr/>
          </p:nvSpPr>
          <p:spPr>
            <a:xfrm>
              <a:off x="4617006" y="4738701"/>
              <a:ext cx="885595" cy="349967"/>
            </a:xfrm>
            <a:custGeom>
              <a:avLst/>
              <a:gdLst>
                <a:gd name="connsiteX0" fmla="*/ 0 w 881280"/>
                <a:gd name="connsiteY0" fmla="*/ 0 h 687248"/>
                <a:gd name="connsiteX1" fmla="*/ 881280 w 881280"/>
                <a:gd name="connsiteY1" fmla="*/ 0 h 687248"/>
                <a:gd name="connsiteX2" fmla="*/ 881280 w 881280"/>
                <a:gd name="connsiteY2" fmla="*/ 687248 h 687248"/>
                <a:gd name="connsiteX3" fmla="*/ 0 w 881280"/>
                <a:gd name="connsiteY3" fmla="*/ 687248 h 687248"/>
                <a:gd name="connsiteX4" fmla="*/ 0 w 881280"/>
                <a:gd name="connsiteY4" fmla="*/ 0 h 6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280" h="687248">
                  <a:moveTo>
                    <a:pt x="0" y="0"/>
                  </a:moveTo>
                  <a:lnTo>
                    <a:pt x="881280" y="0"/>
                  </a:lnTo>
                  <a:lnTo>
                    <a:pt x="881280" y="687248"/>
                  </a:lnTo>
                  <a:lnTo>
                    <a:pt x="0" y="6872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854" tIns="0" rIns="0" bIns="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sz="20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20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54178" y="3568017"/>
              <a:ext cx="57700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319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0432" y="2132856"/>
              <a:ext cx="6200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3596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74901" y="1975144"/>
            <a:ext cx="3270045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68,4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9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706" y="2483740"/>
            <a:ext cx="818131" cy="793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410" y="4243313"/>
            <a:ext cx="567000" cy="567000"/>
          </a:xfrm>
          <a:prstGeom prst="rect">
            <a:avLst/>
          </a:prstGeom>
        </p:spPr>
      </p:pic>
      <p:sp>
        <p:nvSpPr>
          <p:cNvPr id="29" name="Овал 28"/>
          <p:cNvSpPr>
            <a:spLocks noChangeAspect="1"/>
          </p:cNvSpPr>
          <p:nvPr/>
        </p:nvSpPr>
        <p:spPr>
          <a:xfrm>
            <a:off x="1545695" y="4089872"/>
            <a:ext cx="2226421" cy="2075432"/>
          </a:xfrm>
          <a:prstGeom prst="ellipse">
            <a:avLst/>
          </a:prstGeom>
          <a:solidFill>
            <a:srgbClr val="00B050">
              <a:alpha val="62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135000" rIns="0" b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новорожденных, ежегодно 100%</a:t>
            </a:r>
            <a:endParaRPr lang="ru-RU" sz="15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" descr="photos_head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209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40962" y="2152783"/>
            <a:ext cx="3358608" cy="494905"/>
          </a:xfrm>
          <a:prstGeom prst="roundRect">
            <a:avLst>
              <a:gd name="adj" fmla="val 9028"/>
            </a:avLst>
          </a:prstGeom>
          <a:solidFill>
            <a:srgbClr val="FE970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rIns="0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</a:t>
            </a:r>
            <a:endParaRPr lang="ru-RU" sz="15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экстракорпоральное оплодотворение)</a:t>
            </a:r>
          </a:p>
        </p:txBody>
      </p:sp>
      <p:pic>
        <p:nvPicPr>
          <p:cNvPr id="15" name="Рисунок 14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462" y="2626425"/>
            <a:ext cx="1161000" cy="756000"/>
          </a:xfrm>
          <a:prstGeom prst="rect">
            <a:avLst/>
          </a:prstGeom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4389006" y="2758352"/>
            <a:ext cx="4147201" cy="3305445"/>
            <a:chOff x="4389006" y="2758352"/>
            <a:chExt cx="4147201" cy="3305445"/>
          </a:xfrm>
        </p:grpSpPr>
        <p:sp>
          <p:nvSpPr>
            <p:cNvPr id="57" name="Полилиния 56"/>
            <p:cNvSpPr/>
            <p:nvPr/>
          </p:nvSpPr>
          <p:spPr>
            <a:xfrm>
              <a:off x="7875247" y="4882730"/>
              <a:ext cx="660960" cy="515436"/>
            </a:xfrm>
            <a:custGeom>
              <a:avLst/>
              <a:gdLst>
                <a:gd name="connsiteX0" fmla="*/ 0 w 881280"/>
                <a:gd name="connsiteY0" fmla="*/ 0 h 687248"/>
                <a:gd name="connsiteX1" fmla="*/ 881280 w 881280"/>
                <a:gd name="connsiteY1" fmla="*/ 0 h 687248"/>
                <a:gd name="connsiteX2" fmla="*/ 881280 w 881280"/>
                <a:gd name="connsiteY2" fmla="*/ 687248 h 687248"/>
                <a:gd name="connsiteX3" fmla="*/ 0 w 881280"/>
                <a:gd name="connsiteY3" fmla="*/ 687248 h 687248"/>
                <a:gd name="connsiteX4" fmla="*/ 0 w 881280"/>
                <a:gd name="connsiteY4" fmla="*/ 0 h 6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280" h="687248">
                  <a:moveTo>
                    <a:pt x="0" y="0"/>
                  </a:moveTo>
                  <a:lnTo>
                    <a:pt x="881280" y="0"/>
                  </a:lnTo>
                  <a:lnTo>
                    <a:pt x="881280" y="687248"/>
                  </a:lnTo>
                  <a:lnTo>
                    <a:pt x="0" y="6872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854" tIns="0" rIns="0" bIns="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</a:t>
              </a:r>
              <a:endParaRPr lang="ru-RU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389006" y="2758352"/>
              <a:ext cx="3873765" cy="3305445"/>
              <a:chOff x="4996577" y="2199593"/>
              <a:chExt cx="3873765" cy="3305445"/>
            </a:xfrm>
          </p:grpSpPr>
          <p:sp>
            <p:nvSpPr>
              <p:cNvPr id="14" name="Shape 13"/>
              <p:cNvSpPr/>
              <p:nvPr/>
            </p:nvSpPr>
            <p:spPr>
              <a:xfrm>
                <a:off x="6588224" y="2460378"/>
                <a:ext cx="2282118" cy="1083012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rgbClr val="FF5D5D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Shape 5"/>
              <p:cNvSpPr/>
              <p:nvPr/>
            </p:nvSpPr>
            <p:spPr>
              <a:xfrm>
                <a:off x="6588224" y="3756515"/>
                <a:ext cx="2282118" cy="1082892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rgbClr val="FFC1FF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олилиния 33"/>
              <p:cNvSpPr/>
              <p:nvPr/>
            </p:nvSpPr>
            <p:spPr>
              <a:xfrm>
                <a:off x="7250670" y="4515648"/>
                <a:ext cx="660960" cy="515436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96577" y="3510633"/>
                <a:ext cx="1594925" cy="707886"/>
              </a:xfrm>
              <a:prstGeom prst="rect">
                <a:avLst/>
              </a:prstGeom>
              <a:solidFill>
                <a:srgbClr val="FF5D5D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Направлено</a:t>
                </a:r>
              </a:p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женщин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69988" y="4797152"/>
                <a:ext cx="1609494" cy="707886"/>
              </a:xfrm>
              <a:prstGeom prst="rect">
                <a:avLst/>
              </a:prstGeom>
              <a:solidFill>
                <a:srgbClr val="FFC1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Родилось</a:t>
                </a:r>
              </a:p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детей</a:t>
                </a:r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6818622" y="2593141"/>
                <a:ext cx="683728" cy="1890754"/>
                <a:chOff x="6948264" y="2397309"/>
                <a:chExt cx="683728" cy="1890754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7188774" y="2822589"/>
                  <a:ext cx="179029" cy="179029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091740" y="2397309"/>
                  <a:ext cx="54025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185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7188581" y="4109053"/>
                  <a:ext cx="179010" cy="17901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948264" y="3651841"/>
                  <a:ext cx="68372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7282880" y="2885046"/>
                  <a:ext cx="0" cy="1281335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Овал 43"/>
              <p:cNvSpPr/>
              <p:nvPr/>
            </p:nvSpPr>
            <p:spPr>
              <a:xfrm>
                <a:off x="7796266" y="2754560"/>
                <a:ext cx="179029" cy="17902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TextBox 45"/>
              <p:cNvSpPr txBox="1"/>
              <p:nvPr/>
            </p:nvSpPr>
            <p:spPr>
              <a:xfrm>
                <a:off x="7699232" y="2294780"/>
                <a:ext cx="5402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215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796073" y="4050649"/>
                <a:ext cx="179010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Полилиния 47"/>
              <p:cNvSpPr/>
              <p:nvPr/>
            </p:nvSpPr>
            <p:spPr>
              <a:xfrm>
                <a:off x="7885578" y="4371632"/>
                <a:ext cx="660960" cy="515436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en-US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555756" y="3680062"/>
                <a:ext cx="68372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7890372" y="2913267"/>
                <a:ext cx="0" cy="12813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Овал 51"/>
              <p:cNvSpPr/>
              <p:nvPr/>
            </p:nvSpPr>
            <p:spPr>
              <a:xfrm>
                <a:off x="8367785" y="2659453"/>
                <a:ext cx="179029" cy="17902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Овал 52"/>
              <p:cNvSpPr/>
              <p:nvPr/>
            </p:nvSpPr>
            <p:spPr>
              <a:xfrm>
                <a:off x="8367592" y="3945917"/>
                <a:ext cx="179010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TextBox 53"/>
              <p:cNvSpPr txBox="1"/>
              <p:nvPr/>
            </p:nvSpPr>
            <p:spPr>
              <a:xfrm>
                <a:off x="8323209" y="2199593"/>
                <a:ext cx="5402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224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179733" y="3454125"/>
                <a:ext cx="68372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8465570" y="2795400"/>
                <a:ext cx="0" cy="12813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278052" y="6259228"/>
            <a:ext cx="826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родилось 3 299 детей, из них 42 двойни и 1 тройня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с двумя скругленными соседними углами 55"/>
          <p:cNvSpPr/>
          <p:nvPr/>
        </p:nvSpPr>
        <p:spPr>
          <a:xfrm>
            <a:off x="0" y="1044181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матери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172" y="1901989"/>
            <a:ext cx="3921764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1 млрд. 794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15445" y="2444894"/>
            <a:ext cx="2090655" cy="1875061"/>
          </a:xfrm>
          <a:prstGeom prst="ellipse">
            <a:avLst/>
          </a:prstGeom>
          <a:solidFill>
            <a:srgbClr val="00B050">
              <a:alpha val="62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78000" r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Дородовое обследование беременных,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94%</a:t>
            </a:r>
            <a:endParaRPr lang="ru-RU" sz="15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1522670"/>
            <a:ext cx="9143999" cy="40247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обеспечение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2563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58937706"/>
              </p:ext>
            </p:extLst>
          </p:nvPr>
        </p:nvGraphicFramePr>
        <p:xfrm>
          <a:off x="107727" y="2492896"/>
          <a:ext cx="892854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6886" y="1990103"/>
            <a:ext cx="3995936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898,6 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243269"/>
            <a:ext cx="3995936" cy="369332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более 44 000 граждан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40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258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5152" y="2060848"/>
            <a:ext cx="6814810" cy="4324261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Приобретено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74 единицы медицинского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оборудования, в том числе: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цифровой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маммограф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стационарных рентген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аппаратов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дезинфекционных камеры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единиц эндоскопического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прибор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электро–радиохирургии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искусственной вентиляции лёгких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новорожденных (ИВЛ)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аппарата ультразвукового исследования (УЗИ)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" y="869088"/>
            <a:ext cx="9143999" cy="40247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медицинским оборудованием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0106" y="1373995"/>
            <a:ext cx="4984902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323,5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5" y="2457084"/>
            <a:ext cx="5745736" cy="280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3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41"/>
            <a:ext cx="9144000" cy="87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26" y="86586"/>
            <a:ext cx="557078" cy="6070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87624" y="205431"/>
            <a:ext cx="7500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39" y="3645024"/>
            <a:ext cx="2232672" cy="297689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147"/>
            <a:ext cx="557078" cy="6070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01824" y="5445224"/>
            <a:ext cx="606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единиц автомобильной техники: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- 12 единиц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 - 13 единиц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1" y="869087"/>
            <a:ext cx="9143999" cy="747851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службы скорой медицинской помощи новыми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автомобилями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9549" y="1792416"/>
            <a:ext cx="4984902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11,5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0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aratov24.tv/upload/iblock/be0/be02b2eda0ef04fe4b2778d32f3cd0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7790"/>
            <a:ext cx="3183989" cy="27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067944" y="2235297"/>
            <a:ext cx="4752528" cy="222657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5875" cap="rnd" cmpd="sng" algn="ctr">
            <a:noFill/>
            <a:prstDash val="solid"/>
          </a:ln>
          <a:effectLst>
            <a:softEdge rad="76200"/>
          </a:effectLst>
        </p:spPr>
        <p:txBody>
          <a:bodyPr rtlCol="0" anchor="ctr" anchorCtr="0"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Завершено строительство ФАП в селе </a:t>
            </a:r>
            <a:r>
              <a:rPr lang="ru-RU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Вывенка</a:t>
            </a:r>
            <a:endParaRPr lang="ru-RU" sz="20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Разработана ПСД на строительство ОВОП в с.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Крутогоровский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021288"/>
            <a:ext cx="8768968" cy="72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5875" cap="rnd" cmpd="sng" algn="ctr">
            <a:noFill/>
            <a:prstDash val="solid"/>
          </a:ln>
          <a:effectLst>
            <a:softEdge rad="76200"/>
          </a:effectLst>
        </p:spPr>
        <p:txBody>
          <a:bodyPr rtlCol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исле, капитальные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учреждениях здравоохранения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103,7 млн.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</p:txBody>
      </p:sp>
      <p:pic>
        <p:nvPicPr>
          <p:cNvPr id="22" name="Рисунок 3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0" y="877865"/>
            <a:ext cx="9143999" cy="390895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мероприятия</a:t>
            </a:r>
          </a:p>
        </p:txBody>
      </p:sp>
      <p:pic>
        <p:nvPicPr>
          <p:cNvPr id="24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407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1" y="4909609"/>
            <a:ext cx="9143999" cy="390895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61315" y="5472177"/>
            <a:ext cx="4984902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401,7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0804" y="1167773"/>
            <a:ext cx="9144000" cy="792087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смертности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Камчатском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1 000 населения)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621"/>
            <a:ext cx="418160" cy="4556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921200" y="159136"/>
            <a:ext cx="7323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193230" y="2420888"/>
          <a:ext cx="65887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2320" y="227599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12,6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ДФО – 12,5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798791"/>
            <a:ext cx="9144000" cy="73668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населения от основных причин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 тыс. населения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623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84095" y="1535473"/>
          <a:ext cx="4387905" cy="325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4572000" y="1772816"/>
          <a:ext cx="4540641" cy="274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267744" y="4685610"/>
          <a:ext cx="4387905" cy="215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3419211"/>
            <a:ext cx="171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598,9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ДФО – 566,4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3569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5,2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ДФО – 10,0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59492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– 205,9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ДФО – 209,4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0" y="1026123"/>
            <a:ext cx="9144000" cy="674685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деятельность в системе здравоохранения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69" y="100672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979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0" name="Капля 9"/>
          <p:cNvSpPr/>
          <p:nvPr/>
        </p:nvSpPr>
        <p:spPr>
          <a:xfrm rot="18629002">
            <a:off x="5578972" y="2645900"/>
            <a:ext cx="1797494" cy="1701412"/>
          </a:xfrm>
          <a:prstGeom prst="teardrop">
            <a:avLst>
              <a:gd name="adj" fmla="val 131227"/>
            </a:avLst>
          </a:prstGeom>
          <a:solidFill>
            <a:schemeClr val="accent3">
              <a:lumMod val="60000"/>
              <a:lumOff val="40000"/>
              <a:alpha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b="1" baseline="6000" dirty="0">
              <a:solidFill>
                <a:schemeClr val="tx1"/>
              </a:solidFill>
            </a:endParaRPr>
          </a:p>
        </p:txBody>
      </p:sp>
      <p:sp>
        <p:nvSpPr>
          <p:cNvPr id="23" name="Капля 22"/>
          <p:cNvSpPr/>
          <p:nvPr/>
        </p:nvSpPr>
        <p:spPr>
          <a:xfrm rot="6282603">
            <a:off x="6781454" y="4531140"/>
            <a:ext cx="1536999" cy="2068054"/>
          </a:xfrm>
          <a:prstGeom prst="teardrop">
            <a:avLst>
              <a:gd name="adj" fmla="val 127222"/>
            </a:avLst>
          </a:prstGeom>
          <a:solidFill>
            <a:schemeClr val="accent6">
              <a:lumMod val="40000"/>
              <a:lumOff val="60000"/>
              <a:alpha val="53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9823243">
            <a:off x="4570523" y="4720070"/>
            <a:ext cx="2122904" cy="1526676"/>
          </a:xfrm>
          <a:prstGeom prst="teardrop">
            <a:avLst>
              <a:gd name="adj" fmla="val 132149"/>
            </a:avLst>
          </a:prstGeom>
          <a:solidFill>
            <a:srgbClr val="FF99FF">
              <a:alpha val="66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9490" y="2615363"/>
            <a:ext cx="147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89 теле    радио передач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21830" y="5013095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 массовых акций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31043" y="5343129"/>
            <a:ext cx="211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900 тыс. рублей субсидии СОНКО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6566" y="2650095"/>
            <a:ext cx="3694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«Стоп ВИЧ</a:t>
            </a:r>
            <a:r>
              <a:rPr lang="ru-RU" dirty="0" smtClean="0"/>
              <a:t>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«Лыжня здоровья»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/>
              <a:t>«</a:t>
            </a:r>
            <a:r>
              <a:rPr lang="ru-RU" dirty="0"/>
              <a:t>Страна неограниченных возможностей»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«Выбери жизнь»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 smtClean="0"/>
              <a:t>«</a:t>
            </a:r>
            <a:r>
              <a:rPr lang="ru-RU" dirty="0"/>
              <a:t>Здоровое сердце</a:t>
            </a:r>
            <a:r>
              <a:rPr lang="ru-RU" dirty="0" smtClean="0"/>
              <a:t>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«Школа по детской онкологии</a:t>
            </a:r>
            <a:r>
              <a:rPr lang="ru-RU" dirty="0" smtClean="0"/>
              <a:t>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выставка </a:t>
            </a:r>
            <a:r>
              <a:rPr lang="ru-RU" dirty="0" smtClean="0"/>
              <a:t>«</a:t>
            </a:r>
            <a:r>
              <a:rPr lang="ru-RU" dirty="0"/>
              <a:t>Медицина, Здоровье. Красота</a:t>
            </a:r>
            <a:r>
              <a:rPr lang="ru-RU" dirty="0" smtClean="0"/>
              <a:t>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«Здоровая семья</a:t>
            </a:r>
            <a:r>
              <a:rPr lang="ru-RU" dirty="0" smtClean="0"/>
              <a:t>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«Дни донора»</a:t>
            </a:r>
          </a:p>
          <a:p>
            <a:pPr marL="285750" indent="-285750">
              <a:buFont typeface="Times New Roman" panose="02020603050405020304" pitchFamily="18" charset="0"/>
              <a:buChar char="⁃"/>
            </a:pPr>
            <a:r>
              <a:rPr lang="ru-RU" dirty="0"/>
              <a:t>«Добро в село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5d3f6270fab1409f85e1b58aa0a630a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" y="1908883"/>
            <a:ext cx="508283" cy="504118"/>
          </a:xfrm>
          <a:prstGeom prst="rect">
            <a:avLst/>
          </a:prstGeom>
          <a:ln>
            <a:noFill/>
          </a:ln>
        </p:spPr>
      </p:pic>
      <p:sp>
        <p:nvSpPr>
          <p:cNvPr id="19" name="Капля 18"/>
          <p:cNvSpPr/>
          <p:nvPr/>
        </p:nvSpPr>
        <p:spPr>
          <a:xfrm>
            <a:off x="6650763" y="3371329"/>
            <a:ext cx="2094469" cy="1480593"/>
          </a:xfrm>
          <a:prstGeom prst="teardrop">
            <a:avLst>
              <a:gd name="adj" fmla="val 132149"/>
            </a:avLst>
          </a:prstGeom>
          <a:solidFill>
            <a:srgbClr val="FF9933">
              <a:alpha val="47843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70892" y="356149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800 тыс. буклетов</a:t>
            </a:r>
            <a:endParaRPr lang="ru-RU" sz="2000" b="1" dirty="0"/>
          </a:p>
        </p:txBody>
      </p:sp>
      <p:sp>
        <p:nvSpPr>
          <p:cNvPr id="21" name="Капля 20"/>
          <p:cNvSpPr/>
          <p:nvPr/>
        </p:nvSpPr>
        <p:spPr>
          <a:xfrm rot="16775233">
            <a:off x="4643400" y="2979587"/>
            <a:ext cx="1398022" cy="2221166"/>
          </a:xfrm>
          <a:prstGeom prst="teardrop">
            <a:avLst>
              <a:gd name="adj" fmla="val 127222"/>
            </a:avLst>
          </a:prstGeom>
          <a:solidFill>
            <a:schemeClr val="accent4">
              <a:lumMod val="40000"/>
              <a:lumOff val="60000"/>
              <a:alpha val="42000"/>
            </a:schemeClr>
          </a:solidFill>
          <a:ln w="6350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814624" y="3868817"/>
            <a:ext cx="1368152" cy="1368152"/>
          </a:xfrm>
          <a:prstGeom prst="ellipse">
            <a:avLst/>
          </a:prstGeom>
          <a:solidFill>
            <a:srgbClr val="FFFF00">
              <a:alpha val="66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ЗОЖ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117" y="3457534"/>
            <a:ext cx="186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80 статей опубликовано в СМИ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108" y="1814581"/>
            <a:ext cx="559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Акции, выставки и другие массовые мероприятия </a:t>
            </a:r>
            <a:r>
              <a:rPr lang="ru-RU" b="1" dirty="0"/>
              <a:t>с участием </a:t>
            </a:r>
            <a:r>
              <a:rPr lang="ru-RU" b="1" dirty="0" smtClean="0"/>
              <a:t>волонтеров и СОНКО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9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92" y="78585"/>
            <a:ext cx="557546" cy="54210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61682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0" y="699273"/>
            <a:ext cx="9144000" cy="432048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65890045"/>
              </p:ext>
            </p:extLst>
          </p:nvPr>
        </p:nvGraphicFramePr>
        <p:xfrm>
          <a:off x="0" y="1628800"/>
          <a:ext cx="9144000" cy="54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720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26" y="1727922"/>
            <a:ext cx="4202145" cy="77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33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388" b="19551"/>
          <a:stretch/>
        </p:blipFill>
        <p:spPr>
          <a:xfrm>
            <a:off x="0" y="2325389"/>
            <a:ext cx="9155007" cy="4532611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1628800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04545"/>
            <a:ext cx="9144000" cy="457356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предоставления населению бесплатной медицинской помощи;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 целей, определенных в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07.05.2018 № 204 «О национальных целях и стратегических задачах развития Российской Федерации на период до 2024 года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реализации региональных проектов в здравоохранении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медицинской помощи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выездных форм первичной медико-санитарной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7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6" y="48105"/>
            <a:ext cx="719857" cy="7302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0" y="1275726"/>
            <a:ext cx="9144000" cy="660186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 2020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30228" y="228584"/>
            <a:ext cx="791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5343" y="2015088"/>
            <a:ext cx="9143999" cy="4819751"/>
          </a:xfrm>
          <a:custGeom>
            <a:avLst/>
            <a:gdLst>
              <a:gd name="connsiteX0" fmla="*/ 0 w 8017388"/>
              <a:gd name="connsiteY0" fmla="*/ 113162 h 678960"/>
              <a:gd name="connsiteX1" fmla="*/ 113162 w 8017388"/>
              <a:gd name="connsiteY1" fmla="*/ 0 h 678960"/>
              <a:gd name="connsiteX2" fmla="*/ 7904226 w 8017388"/>
              <a:gd name="connsiteY2" fmla="*/ 0 h 678960"/>
              <a:gd name="connsiteX3" fmla="*/ 8017388 w 8017388"/>
              <a:gd name="connsiteY3" fmla="*/ 113162 h 678960"/>
              <a:gd name="connsiteX4" fmla="*/ 8017388 w 8017388"/>
              <a:gd name="connsiteY4" fmla="*/ 565798 h 678960"/>
              <a:gd name="connsiteX5" fmla="*/ 7904226 w 8017388"/>
              <a:gd name="connsiteY5" fmla="*/ 678960 h 678960"/>
              <a:gd name="connsiteX6" fmla="*/ 113162 w 8017388"/>
              <a:gd name="connsiteY6" fmla="*/ 678960 h 678960"/>
              <a:gd name="connsiteX7" fmla="*/ 0 w 8017388"/>
              <a:gd name="connsiteY7" fmla="*/ 565798 h 678960"/>
              <a:gd name="connsiteX8" fmla="*/ 0 w 8017388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7388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7904226" y="0"/>
                </a:lnTo>
                <a:cubicBezTo>
                  <a:pt x="7966724" y="0"/>
                  <a:pt x="8017388" y="50664"/>
                  <a:pt x="8017388" y="113162"/>
                </a:cubicBezTo>
                <a:lnTo>
                  <a:pt x="8017388" y="565798"/>
                </a:lnTo>
                <a:cubicBezTo>
                  <a:pt x="8017388" y="628296"/>
                  <a:pt x="7966724" y="678960"/>
                  <a:pt x="7904226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265991">
              <a:lumMod val="20000"/>
              <a:lumOff val="80000"/>
              <a:alpha val="92000"/>
            </a:srgbClr>
          </a:solidFill>
          <a:ln w="15875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65580" tIns="33144" rIns="265580" bIns="33144" numCol="1" spcCol="1270" anchor="ctr" anchorCtr="0">
            <a:noAutofit/>
          </a:bodyPr>
          <a:lstStyle/>
          <a:p>
            <a:pPr marL="265113" indent="-265113">
              <a:spcAft>
                <a:spcPts val="600"/>
              </a:spcAft>
              <a:tabLst>
                <a:tab pos="722313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реализация региональных проектов в рамках федеральных национальных проектов стратегического развития «Здоровье», «Демография»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программы «Модернизация первичного звена здравоохранения Камчатского края»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паллиативной медицинской помощи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выездных форм первичной медико-санитарной помощи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комплексных планов по снижению смертности населения от основных причин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работы станций и отделений скорой помощи на основе создания единого диспетчерского центра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⁃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модуля «Телемедицинских консультаций» 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" y="1124744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19857" cy="7302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1340768"/>
            <a:ext cx="6048672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всех за совместную работу и желаю  здоровья!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15616" y="318718"/>
            <a:ext cx="791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9507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6266280"/>
              </p:ext>
            </p:extLst>
          </p:nvPr>
        </p:nvGraphicFramePr>
        <p:xfrm>
          <a:off x="107727" y="2420888"/>
          <a:ext cx="8748972" cy="44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86858" y="1673376"/>
            <a:ext cx="6390710" cy="67079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hotos_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0" y="968116"/>
            <a:ext cx="9144000" cy="696589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системы здравоохранения Камчатского края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623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0" y="724130"/>
            <a:ext cx="9144000" cy="760653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 </a:t>
            </a:r>
          </a:p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978,1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6808159"/>
              </p:ext>
            </p:extLst>
          </p:nvPr>
        </p:nvGraphicFramePr>
        <p:xfrm>
          <a:off x="1691680" y="1517630"/>
          <a:ext cx="5727359" cy="295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479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90928792"/>
              </p:ext>
            </p:extLst>
          </p:nvPr>
        </p:nvGraphicFramePr>
        <p:xfrm>
          <a:off x="-108520" y="4309928"/>
          <a:ext cx="4932040" cy="25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77349565"/>
              </p:ext>
            </p:extLst>
          </p:nvPr>
        </p:nvGraphicFramePr>
        <p:xfrm>
          <a:off x="4139952" y="4309928"/>
          <a:ext cx="5004048" cy="243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3809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47"/>
            <a:ext cx="9144000" cy="9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107727" y="2260618"/>
            <a:ext cx="8790691" cy="4428298"/>
            <a:chOff x="107727" y="2260618"/>
            <a:chExt cx="8790691" cy="4428298"/>
          </a:xfrm>
        </p:grpSpPr>
        <p:sp>
          <p:nvSpPr>
            <p:cNvPr id="12" name="Shape 11"/>
            <p:cNvSpPr/>
            <p:nvPr/>
          </p:nvSpPr>
          <p:spPr>
            <a:xfrm rot="934478">
              <a:off x="1913032" y="2260618"/>
              <a:ext cx="2509348" cy="1067125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8BFFC5">
                <a:alpha val="57255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Группа 4"/>
            <p:cNvGrpSpPr/>
            <p:nvPr/>
          </p:nvGrpSpPr>
          <p:grpSpPr>
            <a:xfrm>
              <a:off x="107727" y="2333086"/>
              <a:ext cx="8790691" cy="4355830"/>
              <a:chOff x="107727" y="1876724"/>
              <a:chExt cx="8790691" cy="4812191"/>
            </a:xfrm>
          </p:grpSpPr>
          <p:sp>
            <p:nvSpPr>
              <p:cNvPr id="26" name="Овал 25"/>
              <p:cNvSpPr>
                <a:spLocks/>
              </p:cNvSpPr>
              <p:nvPr/>
            </p:nvSpPr>
            <p:spPr>
              <a:xfrm>
                <a:off x="7674418" y="5464915"/>
                <a:ext cx="1224000" cy="1224000"/>
              </a:xfrm>
              <a:prstGeom prst="ellipse">
                <a:avLst/>
              </a:prstGeom>
              <a:solidFill>
                <a:srgbClr val="00B0F0">
                  <a:alpha val="57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tIns="270000" rtlCol="0" anchor="ctr" anchorCtr="1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109,1</a:t>
                </a:r>
                <a:endParaRPr lang="en-US" sz="1600" b="1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</a:t>
                </a:r>
                <a:r>
                  <a:rPr lang="ru-RU" sz="16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en-US" sz="16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Овал 27"/>
              <p:cNvSpPr>
                <a:spLocks/>
              </p:cNvSpPr>
              <p:nvPr/>
            </p:nvSpPr>
            <p:spPr>
              <a:xfrm>
                <a:off x="5080327" y="5464915"/>
                <a:ext cx="1224000" cy="1224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7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tIns="270000" rtlCol="0" anchor="ctr" anchorCtr="1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116,0</a:t>
                </a:r>
                <a:endParaRPr lang="en-US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</a:t>
                </a:r>
                <a:r>
                  <a:rPr lang="en-US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2362234" y="2249212"/>
                <a:ext cx="121894" cy="1288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Полилиния 31"/>
              <p:cNvSpPr/>
              <p:nvPr/>
            </p:nvSpPr>
            <p:spPr>
              <a:xfrm>
                <a:off x="2051013" y="2455150"/>
                <a:ext cx="622441" cy="419572"/>
              </a:xfrm>
              <a:custGeom>
                <a:avLst/>
                <a:gdLst>
                  <a:gd name="connsiteX0" fmla="*/ 0 w 658095"/>
                  <a:gd name="connsiteY0" fmla="*/ 0 h 419572"/>
                  <a:gd name="connsiteX1" fmla="*/ 658095 w 658095"/>
                  <a:gd name="connsiteY1" fmla="*/ 0 h 419572"/>
                  <a:gd name="connsiteX2" fmla="*/ 658095 w 658095"/>
                  <a:gd name="connsiteY2" fmla="*/ 419572 h 419572"/>
                  <a:gd name="connsiteX3" fmla="*/ 0 w 658095"/>
                  <a:gd name="connsiteY3" fmla="*/ 419572 h 419572"/>
                  <a:gd name="connsiteX4" fmla="*/ 0 w 658095"/>
                  <a:gd name="connsiteY4" fmla="*/ 0 h 41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095" h="419572">
                    <a:moveTo>
                      <a:pt x="0" y="0"/>
                    </a:moveTo>
                    <a:lnTo>
                      <a:pt x="658095" y="0"/>
                    </a:lnTo>
                    <a:lnTo>
                      <a:pt x="658095" y="419572"/>
                    </a:lnTo>
                    <a:lnTo>
                      <a:pt x="0" y="41957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289" tIns="0" rIns="0" bIns="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114374" y="2159347"/>
                <a:ext cx="168578" cy="17823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Полилиния 33"/>
              <p:cNvSpPr/>
              <p:nvPr/>
            </p:nvSpPr>
            <p:spPr>
              <a:xfrm>
                <a:off x="2856487" y="2470837"/>
                <a:ext cx="622441" cy="307097"/>
              </a:xfrm>
              <a:custGeom>
                <a:avLst/>
                <a:gdLst>
                  <a:gd name="connsiteX0" fmla="*/ 0 w 658095"/>
                  <a:gd name="connsiteY0" fmla="*/ 0 h 307097"/>
                  <a:gd name="connsiteX1" fmla="*/ 658095 w 658095"/>
                  <a:gd name="connsiteY1" fmla="*/ 0 h 307097"/>
                  <a:gd name="connsiteX2" fmla="*/ 658095 w 658095"/>
                  <a:gd name="connsiteY2" fmla="*/ 307097 h 307097"/>
                  <a:gd name="connsiteX3" fmla="*/ 0 w 658095"/>
                  <a:gd name="connsiteY3" fmla="*/ 307097 h 307097"/>
                  <a:gd name="connsiteX4" fmla="*/ 0 w 658095"/>
                  <a:gd name="connsiteY4" fmla="*/ 0 h 30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095" h="307097">
                    <a:moveTo>
                      <a:pt x="0" y="0"/>
                    </a:moveTo>
                    <a:lnTo>
                      <a:pt x="658095" y="0"/>
                    </a:lnTo>
                    <a:lnTo>
                      <a:pt x="658095" y="307097"/>
                    </a:lnTo>
                    <a:lnTo>
                      <a:pt x="0" y="3070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443" tIns="0" rIns="0" bIns="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  <a:endParaRPr lang="ru-RU" sz="1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22624" y="1975976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2588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96189" y="1903371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2320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4974" y="1876724"/>
                <a:ext cx="1789823" cy="1015663"/>
              </a:xfrm>
              <a:prstGeom prst="rect">
                <a:avLst/>
              </a:prstGeom>
              <a:solidFill>
                <a:srgbClr val="8BFFC5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посещений в амбулаторных условиях,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</a:t>
                </a: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посещений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1336" y="5298235"/>
                <a:ext cx="1570446" cy="1377091"/>
              </a:xfrm>
              <a:prstGeom prst="rect">
                <a:avLst/>
              </a:prstGeom>
              <a:solidFill>
                <a:srgbClr val="2FD1A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посещений по неотложной помощи,</a:t>
                </a:r>
              </a:p>
              <a:p>
                <a:pPr algn="ctr"/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</a:t>
                </a: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посещений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Shape 50"/>
              <p:cNvSpPr/>
              <p:nvPr/>
            </p:nvSpPr>
            <p:spPr>
              <a:xfrm rot="19288210" flipV="1">
                <a:off x="1885695" y="4894939"/>
                <a:ext cx="2790988" cy="1564148"/>
              </a:xfrm>
              <a:prstGeom prst="swooshArrow">
                <a:avLst>
                  <a:gd name="adj1" fmla="val 25000"/>
                  <a:gd name="adj2" fmla="val 34312"/>
                </a:avLst>
              </a:prstGeom>
              <a:solidFill>
                <a:srgbClr val="2FD1A7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Овал 52"/>
              <p:cNvSpPr/>
              <p:nvPr/>
            </p:nvSpPr>
            <p:spPr>
              <a:xfrm>
                <a:off x="2340936" y="5978273"/>
                <a:ext cx="122425" cy="12943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Овал 53"/>
              <p:cNvSpPr/>
              <p:nvPr/>
            </p:nvSpPr>
            <p:spPr>
              <a:xfrm>
                <a:off x="3379407" y="5692123"/>
                <a:ext cx="169312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Полилиния 55"/>
              <p:cNvSpPr/>
              <p:nvPr/>
            </p:nvSpPr>
            <p:spPr>
              <a:xfrm>
                <a:off x="2028361" y="6285466"/>
                <a:ext cx="625151" cy="403449"/>
              </a:xfrm>
              <a:custGeom>
                <a:avLst/>
                <a:gdLst>
                  <a:gd name="connsiteX0" fmla="*/ 0 w 881280"/>
                  <a:gd name="connsiteY0" fmla="*/ 0 h 537932"/>
                  <a:gd name="connsiteX1" fmla="*/ 881280 w 881280"/>
                  <a:gd name="connsiteY1" fmla="*/ 0 h 537932"/>
                  <a:gd name="connsiteX2" fmla="*/ 881280 w 881280"/>
                  <a:gd name="connsiteY2" fmla="*/ 537932 h 537932"/>
                  <a:gd name="connsiteX3" fmla="*/ 0 w 881280"/>
                  <a:gd name="connsiteY3" fmla="*/ 537932 h 537932"/>
                  <a:gd name="connsiteX4" fmla="*/ 0 w 881280"/>
                  <a:gd name="connsiteY4" fmla="*/ 0 h 53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537932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537932"/>
                    </a:lnTo>
                    <a:lnTo>
                      <a:pt x="0" y="5379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7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7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endParaRPr lang="ru-RU" sz="17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3021342" y="6049642"/>
                <a:ext cx="625151" cy="515436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146747" y="5622908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44,7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68127" y="5343840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80,9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3877738" y="5747601"/>
                <a:ext cx="625151" cy="274069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4036545" y="5330028"/>
                <a:ext cx="169312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Овал 65"/>
              <p:cNvSpPr/>
              <p:nvPr/>
            </p:nvSpPr>
            <p:spPr>
              <a:xfrm>
                <a:off x="3899177" y="2291827"/>
                <a:ext cx="169312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Полилиния 66"/>
              <p:cNvSpPr/>
              <p:nvPr/>
            </p:nvSpPr>
            <p:spPr>
              <a:xfrm>
                <a:off x="3615968" y="2526383"/>
                <a:ext cx="622441" cy="307097"/>
              </a:xfrm>
              <a:custGeom>
                <a:avLst/>
                <a:gdLst>
                  <a:gd name="connsiteX0" fmla="*/ 0 w 658095"/>
                  <a:gd name="connsiteY0" fmla="*/ 0 h 307097"/>
                  <a:gd name="connsiteX1" fmla="*/ 658095 w 658095"/>
                  <a:gd name="connsiteY1" fmla="*/ 0 h 307097"/>
                  <a:gd name="connsiteX2" fmla="*/ 658095 w 658095"/>
                  <a:gd name="connsiteY2" fmla="*/ 307097 h 307097"/>
                  <a:gd name="connsiteX3" fmla="*/ 0 w 658095"/>
                  <a:gd name="connsiteY3" fmla="*/ 307097 h 307097"/>
                  <a:gd name="connsiteX4" fmla="*/ 0 w 658095"/>
                  <a:gd name="connsiteY4" fmla="*/ 0 h 30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095" h="307097">
                    <a:moveTo>
                      <a:pt x="0" y="0"/>
                    </a:moveTo>
                    <a:lnTo>
                      <a:pt x="658095" y="0"/>
                    </a:lnTo>
                    <a:lnTo>
                      <a:pt x="658095" y="307097"/>
                    </a:lnTo>
                    <a:lnTo>
                      <a:pt x="0" y="30709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443" tIns="0" rIns="0" bIns="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  <a:endParaRPr lang="ru-RU" sz="1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51492" y="1920798"/>
                <a:ext cx="5400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2251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06990" y="5066841"/>
                <a:ext cx="5400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95,6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4671682" y="1896400"/>
                <a:ext cx="4029881" cy="2404273"/>
                <a:chOff x="4671682" y="1694598"/>
                <a:chExt cx="4029881" cy="2619169"/>
              </a:xfrm>
            </p:grpSpPr>
            <p:sp>
              <p:nvSpPr>
                <p:cNvPr id="37" name="Shape 36"/>
                <p:cNvSpPr/>
                <p:nvPr/>
              </p:nvSpPr>
              <p:spPr>
                <a:xfrm flipV="1">
                  <a:off x="6033829" y="1856056"/>
                  <a:ext cx="2430585" cy="745257"/>
                </a:xfrm>
                <a:prstGeom prst="swooshArrow">
                  <a:avLst>
                    <a:gd name="adj1" fmla="val 25000"/>
                    <a:gd name="adj2" fmla="val 25000"/>
                  </a:avLst>
                </a:prstGeom>
                <a:solidFill>
                  <a:srgbClr val="FF5D5D">
                    <a:alpha val="58000"/>
                  </a:srgbClr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0" name="Овал 39"/>
                <p:cNvSpPr/>
                <p:nvPr/>
              </p:nvSpPr>
              <p:spPr>
                <a:xfrm>
                  <a:off x="6481442" y="2060606"/>
                  <a:ext cx="99907" cy="11460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Полилиния 40"/>
                <p:cNvSpPr/>
                <p:nvPr/>
              </p:nvSpPr>
              <p:spPr>
                <a:xfrm>
                  <a:off x="6169833" y="2219340"/>
                  <a:ext cx="638134" cy="254232"/>
                </a:xfrm>
                <a:custGeom>
                  <a:avLst/>
                  <a:gdLst>
                    <a:gd name="connsiteX0" fmla="*/ 0 w 881377"/>
                    <a:gd name="connsiteY0" fmla="*/ 0 h 561928"/>
                    <a:gd name="connsiteX1" fmla="*/ 881377 w 881377"/>
                    <a:gd name="connsiteY1" fmla="*/ 0 h 561928"/>
                    <a:gd name="connsiteX2" fmla="*/ 881377 w 881377"/>
                    <a:gd name="connsiteY2" fmla="*/ 561928 h 561928"/>
                    <a:gd name="connsiteX3" fmla="*/ 0 w 881377"/>
                    <a:gd name="connsiteY3" fmla="*/ 561928 h 561928"/>
                    <a:gd name="connsiteX4" fmla="*/ 0 w 881377"/>
                    <a:gd name="connsiteY4" fmla="*/ 0 h 561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377" h="561928">
                      <a:moveTo>
                        <a:pt x="0" y="0"/>
                      </a:moveTo>
                      <a:lnTo>
                        <a:pt x="881377" y="0"/>
                      </a:lnTo>
                      <a:lnTo>
                        <a:pt x="881377" y="561928"/>
                      </a:lnTo>
                      <a:lnTo>
                        <a:pt x="0" y="5619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94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7253067" y="2230349"/>
                  <a:ext cx="135000" cy="135001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6939141" y="2426359"/>
                  <a:ext cx="638133" cy="272670"/>
                </a:xfrm>
                <a:custGeom>
                  <a:avLst/>
                  <a:gdLst>
                    <a:gd name="connsiteX0" fmla="*/ 0 w 881377"/>
                    <a:gd name="connsiteY0" fmla="*/ 0 h 717904"/>
                    <a:gd name="connsiteX1" fmla="*/ 881377 w 881377"/>
                    <a:gd name="connsiteY1" fmla="*/ 0 h 717904"/>
                    <a:gd name="connsiteX2" fmla="*/ 881377 w 881377"/>
                    <a:gd name="connsiteY2" fmla="*/ 717904 h 717904"/>
                    <a:gd name="connsiteX3" fmla="*/ 0 w 881377"/>
                    <a:gd name="connsiteY3" fmla="*/ 717904 h 717904"/>
                    <a:gd name="connsiteX4" fmla="*/ 0 w 881377"/>
                    <a:gd name="connsiteY4" fmla="*/ 0 h 71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377" h="717904">
                      <a:moveTo>
                        <a:pt x="0" y="0"/>
                      </a:moveTo>
                      <a:lnTo>
                        <a:pt x="881377" y="0"/>
                      </a:lnTo>
                      <a:lnTo>
                        <a:pt x="881377" y="717904"/>
                      </a:lnTo>
                      <a:lnTo>
                        <a:pt x="0" y="7179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4865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Shape 2"/>
                <p:cNvSpPr/>
                <p:nvPr/>
              </p:nvSpPr>
              <p:spPr>
                <a:xfrm rot="21393214" flipV="1">
                  <a:off x="6062442" y="3409023"/>
                  <a:ext cx="2540282" cy="419128"/>
                </a:xfrm>
                <a:custGeom>
                  <a:avLst/>
                  <a:gdLst>
                    <a:gd name="connsiteX0" fmla="*/ 0 w 2544711"/>
                    <a:gd name="connsiteY0" fmla="*/ 529331 h 529331"/>
                    <a:gd name="connsiteX1" fmla="*/ 2376056 w 2544711"/>
                    <a:gd name="connsiteY1" fmla="*/ 66166 h 529331"/>
                    <a:gd name="connsiteX2" fmla="*/ 2368600 w 2544711"/>
                    <a:gd name="connsiteY2" fmla="*/ 0 h 529331"/>
                    <a:gd name="connsiteX3" fmla="*/ 2544711 w 2544711"/>
                    <a:gd name="connsiteY3" fmla="*/ 142078 h 529331"/>
                    <a:gd name="connsiteX4" fmla="*/ 2406581 w 2544711"/>
                    <a:gd name="connsiteY4" fmla="*/ 337089 h 529331"/>
                    <a:gd name="connsiteX5" fmla="*/ 2399126 w 2544711"/>
                    <a:gd name="connsiteY5" fmla="*/ 270922 h 529331"/>
                    <a:gd name="connsiteX6" fmla="*/ 0 w 2544711"/>
                    <a:gd name="connsiteY6" fmla="*/ 529331 h 529331"/>
                    <a:gd name="connsiteX0" fmla="*/ 0 w 2527619"/>
                    <a:gd name="connsiteY0" fmla="*/ 401144 h 401144"/>
                    <a:gd name="connsiteX1" fmla="*/ 2358964 w 2527619"/>
                    <a:gd name="connsiteY1" fmla="*/ 66166 h 401144"/>
                    <a:gd name="connsiteX2" fmla="*/ 2351508 w 2527619"/>
                    <a:gd name="connsiteY2" fmla="*/ 0 h 401144"/>
                    <a:gd name="connsiteX3" fmla="*/ 2527619 w 2527619"/>
                    <a:gd name="connsiteY3" fmla="*/ 142078 h 401144"/>
                    <a:gd name="connsiteX4" fmla="*/ 2389489 w 2527619"/>
                    <a:gd name="connsiteY4" fmla="*/ 337089 h 401144"/>
                    <a:gd name="connsiteX5" fmla="*/ 2382034 w 2527619"/>
                    <a:gd name="connsiteY5" fmla="*/ 270922 h 401144"/>
                    <a:gd name="connsiteX6" fmla="*/ 0 w 2527619"/>
                    <a:gd name="connsiteY6" fmla="*/ 401144 h 401144"/>
                    <a:gd name="connsiteX0" fmla="*/ 0 w 2527619"/>
                    <a:gd name="connsiteY0" fmla="*/ 401144 h 439639"/>
                    <a:gd name="connsiteX1" fmla="*/ 2358964 w 2527619"/>
                    <a:gd name="connsiteY1" fmla="*/ 66166 h 439639"/>
                    <a:gd name="connsiteX2" fmla="*/ 2351508 w 2527619"/>
                    <a:gd name="connsiteY2" fmla="*/ 0 h 439639"/>
                    <a:gd name="connsiteX3" fmla="*/ 2527619 w 2527619"/>
                    <a:gd name="connsiteY3" fmla="*/ 142078 h 439639"/>
                    <a:gd name="connsiteX4" fmla="*/ 2423672 w 2527619"/>
                    <a:gd name="connsiteY4" fmla="*/ 439639 h 439639"/>
                    <a:gd name="connsiteX5" fmla="*/ 2382034 w 2527619"/>
                    <a:gd name="connsiteY5" fmla="*/ 270922 h 439639"/>
                    <a:gd name="connsiteX6" fmla="*/ 0 w 2527619"/>
                    <a:gd name="connsiteY6" fmla="*/ 401144 h 439639"/>
                    <a:gd name="connsiteX0" fmla="*/ 0 w 2527619"/>
                    <a:gd name="connsiteY0" fmla="*/ 401144 h 405455"/>
                    <a:gd name="connsiteX1" fmla="*/ 2358964 w 2527619"/>
                    <a:gd name="connsiteY1" fmla="*/ 66166 h 405455"/>
                    <a:gd name="connsiteX2" fmla="*/ 2351508 w 2527619"/>
                    <a:gd name="connsiteY2" fmla="*/ 0 h 405455"/>
                    <a:gd name="connsiteX3" fmla="*/ 2527619 w 2527619"/>
                    <a:gd name="connsiteY3" fmla="*/ 142078 h 405455"/>
                    <a:gd name="connsiteX4" fmla="*/ 2406580 w 2527619"/>
                    <a:gd name="connsiteY4" fmla="*/ 405455 h 405455"/>
                    <a:gd name="connsiteX5" fmla="*/ 2382034 w 2527619"/>
                    <a:gd name="connsiteY5" fmla="*/ 270922 h 405455"/>
                    <a:gd name="connsiteX6" fmla="*/ 0 w 2527619"/>
                    <a:gd name="connsiteY6" fmla="*/ 401144 h 405455"/>
                    <a:gd name="connsiteX0" fmla="*/ 0 w 2527619"/>
                    <a:gd name="connsiteY0" fmla="*/ 401144 h 405455"/>
                    <a:gd name="connsiteX1" fmla="*/ 2358964 w 2527619"/>
                    <a:gd name="connsiteY1" fmla="*/ 66166 h 405455"/>
                    <a:gd name="connsiteX2" fmla="*/ 2351508 w 2527619"/>
                    <a:gd name="connsiteY2" fmla="*/ 0 h 405455"/>
                    <a:gd name="connsiteX3" fmla="*/ 2527619 w 2527619"/>
                    <a:gd name="connsiteY3" fmla="*/ 142078 h 405455"/>
                    <a:gd name="connsiteX4" fmla="*/ 2406580 w 2527619"/>
                    <a:gd name="connsiteY4" fmla="*/ 405455 h 405455"/>
                    <a:gd name="connsiteX5" fmla="*/ 2339305 w 2527619"/>
                    <a:gd name="connsiteY5" fmla="*/ 322197 h 405455"/>
                    <a:gd name="connsiteX6" fmla="*/ 0 w 2527619"/>
                    <a:gd name="connsiteY6" fmla="*/ 401144 h 405455"/>
                    <a:gd name="connsiteX0" fmla="*/ 0 w 2527619"/>
                    <a:gd name="connsiteY0" fmla="*/ 401144 h 405455"/>
                    <a:gd name="connsiteX1" fmla="*/ 2358964 w 2527619"/>
                    <a:gd name="connsiteY1" fmla="*/ 66166 h 405455"/>
                    <a:gd name="connsiteX2" fmla="*/ 2351508 w 2527619"/>
                    <a:gd name="connsiteY2" fmla="*/ 0 h 405455"/>
                    <a:gd name="connsiteX3" fmla="*/ 2527619 w 2527619"/>
                    <a:gd name="connsiteY3" fmla="*/ 142078 h 405455"/>
                    <a:gd name="connsiteX4" fmla="*/ 2312576 w 2527619"/>
                    <a:gd name="connsiteY4" fmla="*/ 405455 h 405455"/>
                    <a:gd name="connsiteX5" fmla="*/ 2339305 w 2527619"/>
                    <a:gd name="connsiteY5" fmla="*/ 322197 h 405455"/>
                    <a:gd name="connsiteX6" fmla="*/ 0 w 2527619"/>
                    <a:gd name="connsiteY6" fmla="*/ 401144 h 405455"/>
                    <a:gd name="connsiteX0" fmla="*/ 0 w 2527619"/>
                    <a:gd name="connsiteY0" fmla="*/ 401144 h 414001"/>
                    <a:gd name="connsiteX1" fmla="*/ 2358964 w 2527619"/>
                    <a:gd name="connsiteY1" fmla="*/ 66166 h 414001"/>
                    <a:gd name="connsiteX2" fmla="*/ 2351508 w 2527619"/>
                    <a:gd name="connsiteY2" fmla="*/ 0 h 414001"/>
                    <a:gd name="connsiteX3" fmla="*/ 2527619 w 2527619"/>
                    <a:gd name="connsiteY3" fmla="*/ 142078 h 414001"/>
                    <a:gd name="connsiteX4" fmla="*/ 2346759 w 2527619"/>
                    <a:gd name="connsiteY4" fmla="*/ 414001 h 414001"/>
                    <a:gd name="connsiteX5" fmla="*/ 2339305 w 2527619"/>
                    <a:gd name="connsiteY5" fmla="*/ 322197 h 414001"/>
                    <a:gd name="connsiteX6" fmla="*/ 0 w 2527619"/>
                    <a:gd name="connsiteY6" fmla="*/ 401144 h 414001"/>
                    <a:gd name="connsiteX0" fmla="*/ 0 w 2527619"/>
                    <a:gd name="connsiteY0" fmla="*/ 401144 h 405455"/>
                    <a:gd name="connsiteX1" fmla="*/ 2358964 w 2527619"/>
                    <a:gd name="connsiteY1" fmla="*/ 66166 h 405455"/>
                    <a:gd name="connsiteX2" fmla="*/ 2351508 w 2527619"/>
                    <a:gd name="connsiteY2" fmla="*/ 0 h 405455"/>
                    <a:gd name="connsiteX3" fmla="*/ 2527619 w 2527619"/>
                    <a:gd name="connsiteY3" fmla="*/ 142078 h 405455"/>
                    <a:gd name="connsiteX4" fmla="*/ 2329668 w 2527619"/>
                    <a:gd name="connsiteY4" fmla="*/ 405455 h 405455"/>
                    <a:gd name="connsiteX5" fmla="*/ 2339305 w 2527619"/>
                    <a:gd name="connsiteY5" fmla="*/ 322197 h 405455"/>
                    <a:gd name="connsiteX6" fmla="*/ 0 w 2527619"/>
                    <a:gd name="connsiteY6" fmla="*/ 401144 h 405455"/>
                    <a:gd name="connsiteX0" fmla="*/ 0 w 2578894"/>
                    <a:gd name="connsiteY0" fmla="*/ 401144 h 405455"/>
                    <a:gd name="connsiteX1" fmla="*/ 2358964 w 2578894"/>
                    <a:gd name="connsiteY1" fmla="*/ 66166 h 405455"/>
                    <a:gd name="connsiteX2" fmla="*/ 2351508 w 2578894"/>
                    <a:gd name="connsiteY2" fmla="*/ 0 h 405455"/>
                    <a:gd name="connsiteX3" fmla="*/ 2578894 w 2578894"/>
                    <a:gd name="connsiteY3" fmla="*/ 261719 h 405455"/>
                    <a:gd name="connsiteX4" fmla="*/ 2329668 w 2578894"/>
                    <a:gd name="connsiteY4" fmla="*/ 405455 h 405455"/>
                    <a:gd name="connsiteX5" fmla="*/ 2339305 w 2578894"/>
                    <a:gd name="connsiteY5" fmla="*/ 322197 h 405455"/>
                    <a:gd name="connsiteX6" fmla="*/ 0 w 2578894"/>
                    <a:gd name="connsiteY6" fmla="*/ 401144 h 40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8894" h="405455">
                      <a:moveTo>
                        <a:pt x="0" y="401144"/>
                      </a:moveTo>
                      <a:cubicBezTo>
                        <a:pt x="282746" y="165886"/>
                        <a:pt x="1057673" y="139685"/>
                        <a:pt x="2358964" y="66166"/>
                      </a:cubicBezTo>
                      <a:lnTo>
                        <a:pt x="2351508" y="0"/>
                      </a:lnTo>
                      <a:lnTo>
                        <a:pt x="2578894" y="261719"/>
                      </a:lnTo>
                      <a:lnTo>
                        <a:pt x="2329668" y="405455"/>
                      </a:lnTo>
                      <a:lnTo>
                        <a:pt x="2339305" y="322197"/>
                      </a:lnTo>
                      <a:lnTo>
                        <a:pt x="0" y="401144"/>
                      </a:lnTo>
                      <a:close/>
                    </a:path>
                  </a:pathLst>
                </a:custGeom>
                <a:solidFill>
                  <a:srgbClr val="FFC1FF"/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" name="Овал 5"/>
                <p:cNvSpPr/>
                <p:nvPr/>
              </p:nvSpPr>
              <p:spPr>
                <a:xfrm>
                  <a:off x="6506951" y="3477898"/>
                  <a:ext cx="148797" cy="12213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6169833" y="3744893"/>
                  <a:ext cx="661033" cy="243375"/>
                </a:xfrm>
                <a:custGeom>
                  <a:avLst/>
                  <a:gdLst>
                    <a:gd name="connsiteX0" fmla="*/ 0 w 881280"/>
                    <a:gd name="connsiteY0" fmla="*/ 0 h 537932"/>
                    <a:gd name="connsiteX1" fmla="*/ 881280 w 881280"/>
                    <a:gd name="connsiteY1" fmla="*/ 0 h 537932"/>
                    <a:gd name="connsiteX2" fmla="*/ 881280 w 881280"/>
                    <a:gd name="connsiteY2" fmla="*/ 537932 h 537932"/>
                    <a:gd name="connsiteX3" fmla="*/ 0 w 881280"/>
                    <a:gd name="connsiteY3" fmla="*/ 537932 h 537932"/>
                    <a:gd name="connsiteX4" fmla="*/ 0 w 881280"/>
                    <a:gd name="connsiteY4" fmla="*/ 0 h 537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280" h="537932">
                      <a:moveTo>
                        <a:pt x="0" y="0"/>
                      </a:moveTo>
                      <a:lnTo>
                        <a:pt x="881280" y="0"/>
                      </a:lnTo>
                      <a:lnTo>
                        <a:pt x="881280" y="537932"/>
                      </a:lnTo>
                      <a:lnTo>
                        <a:pt x="0" y="5379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7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7412920" y="3538967"/>
                  <a:ext cx="135000" cy="13500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7109106" y="3748036"/>
                  <a:ext cx="661033" cy="310930"/>
                </a:xfrm>
                <a:custGeom>
                  <a:avLst/>
                  <a:gdLst>
                    <a:gd name="connsiteX0" fmla="*/ 0 w 881280"/>
                    <a:gd name="connsiteY0" fmla="*/ 0 h 687248"/>
                    <a:gd name="connsiteX1" fmla="*/ 881280 w 881280"/>
                    <a:gd name="connsiteY1" fmla="*/ 0 h 687248"/>
                    <a:gd name="connsiteX2" fmla="*/ 881280 w 881280"/>
                    <a:gd name="connsiteY2" fmla="*/ 687248 h 687248"/>
                    <a:gd name="connsiteX3" fmla="*/ 0 w 881280"/>
                    <a:gd name="connsiteY3" fmla="*/ 687248 h 687248"/>
                    <a:gd name="connsiteX4" fmla="*/ 0 w 881280"/>
                    <a:gd name="connsiteY4" fmla="*/ 0 h 68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280" h="687248">
                      <a:moveTo>
                        <a:pt x="0" y="0"/>
                      </a:moveTo>
                      <a:lnTo>
                        <a:pt x="881280" y="0"/>
                      </a:lnTo>
                      <a:lnTo>
                        <a:pt x="881280" y="687248"/>
                      </a:lnTo>
                      <a:lnTo>
                        <a:pt x="0" y="6872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4854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671682" y="1787730"/>
                  <a:ext cx="1362147" cy="972632"/>
                </a:xfrm>
                <a:prstGeom prst="rect">
                  <a:avLst/>
                </a:prstGeom>
                <a:solidFill>
                  <a:srgbClr val="FF5D5D">
                    <a:alpha val="60000"/>
                  </a:srgbClr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ru-RU" sz="15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Пролечено в стационаре, тыс. чел.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71682" y="3138499"/>
                  <a:ext cx="1376560" cy="1175268"/>
                </a:xfrm>
                <a:prstGeom prst="rect">
                  <a:avLst/>
                </a:prstGeom>
                <a:solidFill>
                  <a:srgbClr val="FFC1FF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ru-RU" sz="15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Пролечено в дневном стационаре, тыс. чел.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261365" y="1694598"/>
                  <a:ext cx="54006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5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72,0</a:t>
                  </a:r>
                  <a:endPara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062553" y="1907519"/>
                  <a:ext cx="54006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5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66,5</a:t>
                  </a:r>
                  <a:endPara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79117" y="3138499"/>
                  <a:ext cx="54006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5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20,4</a:t>
                  </a:r>
                  <a:endPara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42890" y="3140748"/>
                  <a:ext cx="54006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5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19,9</a:t>
                  </a:r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8089010" y="2338572"/>
                  <a:ext cx="135000" cy="135001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Овал 70"/>
                <p:cNvSpPr/>
                <p:nvPr/>
              </p:nvSpPr>
              <p:spPr>
                <a:xfrm>
                  <a:off x="8186635" y="3484375"/>
                  <a:ext cx="166638" cy="144899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2" name="Полилиния 71"/>
                <p:cNvSpPr/>
                <p:nvPr/>
              </p:nvSpPr>
              <p:spPr>
                <a:xfrm>
                  <a:off x="8040530" y="3805139"/>
                  <a:ext cx="661033" cy="263061"/>
                </a:xfrm>
                <a:custGeom>
                  <a:avLst/>
                  <a:gdLst>
                    <a:gd name="connsiteX0" fmla="*/ 0 w 881280"/>
                    <a:gd name="connsiteY0" fmla="*/ 0 h 687248"/>
                    <a:gd name="connsiteX1" fmla="*/ 881280 w 881280"/>
                    <a:gd name="connsiteY1" fmla="*/ 0 h 687248"/>
                    <a:gd name="connsiteX2" fmla="*/ 881280 w 881280"/>
                    <a:gd name="connsiteY2" fmla="*/ 687248 h 687248"/>
                    <a:gd name="connsiteX3" fmla="*/ 0 w 881280"/>
                    <a:gd name="connsiteY3" fmla="*/ 687248 h 687248"/>
                    <a:gd name="connsiteX4" fmla="*/ 0 w 881280"/>
                    <a:gd name="connsiteY4" fmla="*/ 0 h 68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280" h="687248">
                      <a:moveTo>
                        <a:pt x="0" y="0"/>
                      </a:moveTo>
                      <a:lnTo>
                        <a:pt x="881280" y="0"/>
                      </a:lnTo>
                      <a:lnTo>
                        <a:pt x="881280" y="687248"/>
                      </a:lnTo>
                      <a:lnTo>
                        <a:pt x="0" y="6872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4854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Полилиния 72"/>
                <p:cNvSpPr/>
                <p:nvPr/>
              </p:nvSpPr>
              <p:spPr>
                <a:xfrm>
                  <a:off x="7707218" y="2487652"/>
                  <a:ext cx="661033" cy="237468"/>
                </a:xfrm>
                <a:custGeom>
                  <a:avLst/>
                  <a:gdLst>
                    <a:gd name="connsiteX0" fmla="*/ 0 w 881280"/>
                    <a:gd name="connsiteY0" fmla="*/ 0 h 687248"/>
                    <a:gd name="connsiteX1" fmla="*/ 881280 w 881280"/>
                    <a:gd name="connsiteY1" fmla="*/ 0 h 687248"/>
                    <a:gd name="connsiteX2" fmla="*/ 881280 w 881280"/>
                    <a:gd name="connsiteY2" fmla="*/ 687248 h 687248"/>
                    <a:gd name="connsiteX3" fmla="*/ 0 w 881280"/>
                    <a:gd name="connsiteY3" fmla="*/ 687248 h 687248"/>
                    <a:gd name="connsiteX4" fmla="*/ 0 w 881280"/>
                    <a:gd name="connsiteY4" fmla="*/ 0 h 68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280" h="687248">
                      <a:moveTo>
                        <a:pt x="0" y="0"/>
                      </a:moveTo>
                      <a:lnTo>
                        <a:pt x="881280" y="0"/>
                      </a:lnTo>
                      <a:lnTo>
                        <a:pt x="881280" y="687248"/>
                      </a:lnTo>
                      <a:lnTo>
                        <a:pt x="0" y="6872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4854" tIns="0" rIns="0" bIns="0" numCol="1" spcCol="1270" anchor="t" anchorCtr="0">
                  <a:noAutofit/>
                </a:bodyPr>
                <a:lstStyle/>
                <a:p>
                  <a:pPr defTabSz="6667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</a:t>
                  </a:r>
                  <a:r>
                    <a:rPr lang="ru-RU" b="1" i="1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b="1" i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42561" y="3092332"/>
                  <a:ext cx="54006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20,2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881962" y="1942341"/>
                  <a:ext cx="73003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64,1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Овал 75"/>
              <p:cNvSpPr>
                <a:spLocks/>
              </p:cNvSpPr>
              <p:nvPr/>
            </p:nvSpPr>
            <p:spPr>
              <a:xfrm>
                <a:off x="6336264" y="4165639"/>
                <a:ext cx="1224000" cy="1224000"/>
              </a:xfrm>
              <a:prstGeom prst="ellipse">
                <a:avLst/>
              </a:prstGeom>
              <a:solidFill>
                <a:srgbClr val="5B9BD5">
                  <a:alpha val="57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tIns="270000" rtlCol="0" anchor="ctr" anchorCtr="1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108,0</a:t>
                </a:r>
                <a:endParaRPr 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</a:t>
                </a:r>
                <a:r>
                  <a:rPr lang="ru-RU" sz="16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en-US" sz="16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Овал 24"/>
              <p:cNvSpPr>
                <a:spLocks noChangeAspect="1"/>
              </p:cNvSpPr>
              <p:nvPr/>
            </p:nvSpPr>
            <p:spPr>
              <a:xfrm>
                <a:off x="6059861" y="5007596"/>
                <a:ext cx="1908714" cy="1506770"/>
              </a:xfrm>
              <a:prstGeom prst="ellipse">
                <a:avLst/>
              </a:prstGeom>
              <a:solidFill>
                <a:srgbClr val="00B050">
                  <a:alpha val="62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tIns="135000" rIns="0" bIns="0"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Вызовы скорой МП,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0" b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</a:t>
                </a:r>
                <a:r>
                  <a:rPr lang="ru-RU" sz="1500" b="1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вызовов</a:t>
                </a:r>
                <a:endParaRPr lang="ru-RU" sz="1500" b="1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7727" y="3540533"/>
                <a:ext cx="1570446" cy="1122074"/>
              </a:xfrm>
              <a:prstGeom prst="rect">
                <a:avLst/>
              </a:prstGeom>
              <a:solidFill>
                <a:srgbClr val="2FD1A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посещений с </a:t>
                </a: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проф. целью, тыс. </a:t>
                </a:r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посещений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Shape 57"/>
              <p:cNvSpPr/>
              <p:nvPr/>
            </p:nvSpPr>
            <p:spPr>
              <a:xfrm rot="18339112" flipV="1">
                <a:off x="2294882" y="2493809"/>
                <a:ext cx="1572394" cy="2541747"/>
              </a:xfrm>
              <a:prstGeom prst="swooshArrow">
                <a:avLst>
                  <a:gd name="adj1" fmla="val 17828"/>
                  <a:gd name="adj2" fmla="val 36042"/>
                </a:avLst>
              </a:prstGeom>
              <a:solidFill>
                <a:srgbClr val="2FD1A7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Овал 60"/>
              <p:cNvSpPr/>
              <p:nvPr/>
            </p:nvSpPr>
            <p:spPr>
              <a:xfrm>
                <a:off x="2316813" y="3923549"/>
                <a:ext cx="122425" cy="12943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Овал 76"/>
              <p:cNvSpPr/>
              <p:nvPr/>
            </p:nvSpPr>
            <p:spPr>
              <a:xfrm>
                <a:off x="3250694" y="4076134"/>
                <a:ext cx="169312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Овал 77"/>
              <p:cNvSpPr/>
              <p:nvPr/>
            </p:nvSpPr>
            <p:spPr>
              <a:xfrm>
                <a:off x="3877738" y="3915520"/>
                <a:ext cx="169312" cy="17901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TextBox 78"/>
              <p:cNvSpPr txBox="1"/>
              <p:nvPr/>
            </p:nvSpPr>
            <p:spPr>
              <a:xfrm>
                <a:off x="3528353" y="3490453"/>
                <a:ext cx="5400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1015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811432" y="3711603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1006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068678" y="3409621"/>
                <a:ext cx="51080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1486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1858977" y="4098949"/>
                <a:ext cx="625151" cy="403449"/>
              </a:xfrm>
              <a:custGeom>
                <a:avLst/>
                <a:gdLst>
                  <a:gd name="connsiteX0" fmla="*/ 0 w 881280"/>
                  <a:gd name="connsiteY0" fmla="*/ 0 h 537932"/>
                  <a:gd name="connsiteX1" fmla="*/ 881280 w 881280"/>
                  <a:gd name="connsiteY1" fmla="*/ 0 h 537932"/>
                  <a:gd name="connsiteX2" fmla="*/ 881280 w 881280"/>
                  <a:gd name="connsiteY2" fmla="*/ 537932 h 537932"/>
                  <a:gd name="connsiteX3" fmla="*/ 0 w 881280"/>
                  <a:gd name="connsiteY3" fmla="*/ 537932 h 537932"/>
                  <a:gd name="connsiteX4" fmla="*/ 0 w 881280"/>
                  <a:gd name="connsiteY4" fmla="*/ 0 h 53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537932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537932"/>
                    </a:lnTo>
                    <a:lnTo>
                      <a:pt x="0" y="5379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7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700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endParaRPr lang="ru-RU" sz="17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2754256" y="4300673"/>
                <a:ext cx="625151" cy="515436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3607273" y="4276352"/>
                <a:ext cx="625151" cy="274069"/>
              </a:xfrm>
              <a:custGeom>
                <a:avLst/>
                <a:gdLst>
                  <a:gd name="connsiteX0" fmla="*/ 0 w 881280"/>
                  <a:gd name="connsiteY0" fmla="*/ 0 h 687248"/>
                  <a:gd name="connsiteX1" fmla="*/ 881280 w 881280"/>
                  <a:gd name="connsiteY1" fmla="*/ 0 h 687248"/>
                  <a:gd name="connsiteX2" fmla="*/ 881280 w 881280"/>
                  <a:gd name="connsiteY2" fmla="*/ 687248 h 687248"/>
                  <a:gd name="connsiteX3" fmla="*/ 0 w 881280"/>
                  <a:gd name="connsiteY3" fmla="*/ 687248 h 687248"/>
                  <a:gd name="connsiteX4" fmla="*/ 0 w 881280"/>
                  <a:gd name="connsiteY4" fmla="*/ 0 h 68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280" h="687248">
                    <a:moveTo>
                      <a:pt x="0" y="0"/>
                    </a:moveTo>
                    <a:lnTo>
                      <a:pt x="881280" y="0"/>
                    </a:lnTo>
                    <a:lnTo>
                      <a:pt x="881280" y="687248"/>
                    </a:lnTo>
                    <a:lnTo>
                      <a:pt x="0" y="68724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854" tIns="0" rIns="0" bIns="0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i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  <a:endParaRPr lang="ru-RU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" name="Прямоугольник с двумя скругленными соседними углами 80"/>
          <p:cNvSpPr/>
          <p:nvPr/>
        </p:nvSpPr>
        <p:spPr>
          <a:xfrm>
            <a:off x="21501" y="867161"/>
            <a:ext cx="9144000" cy="905655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программа государственных гарантий бесплатного оказания гражданам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3648" y="1789893"/>
            <a:ext cx="5276584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программы 15,2 млрд. рублей</a:t>
            </a:r>
          </a:p>
        </p:txBody>
      </p:sp>
      <p:sp>
        <p:nvSpPr>
          <p:cNvPr id="86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7479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52953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40"/>
            <a:ext cx="9144000" cy="13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989446"/>
            <a:ext cx="9144000" cy="820064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defRPr/>
            </a:pPr>
            <a:r>
              <a:rPr lang="ru-RU" sz="2400" b="1" kern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оказания </a:t>
            </a:r>
          </a:p>
          <a:p>
            <a:pPr algn="ctr">
              <a:spcBef>
                <a:spcPts val="900"/>
              </a:spcBef>
              <a:defRPr/>
            </a:pPr>
            <a:r>
              <a:rPr lang="ru-RU" sz="2400" b="1" kern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медико-санитарной помощи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26" y="86586"/>
            <a:ext cx="557078" cy="6070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43608" y="141695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pic>
        <p:nvPicPr>
          <p:cNvPr id="35" name="Picture 4" descr="D:\Мои документы\Рабочий стол\фото ТЦМК и ГССМП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45" y="4639476"/>
            <a:ext cx="4265880" cy="209807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1753" y="2708920"/>
            <a:ext cx="4249760" cy="3600400"/>
            <a:chOff x="141753" y="2708920"/>
            <a:chExt cx="4249760" cy="3600400"/>
          </a:xfrm>
        </p:grpSpPr>
        <p:sp>
          <p:nvSpPr>
            <p:cNvPr id="65" name="Овал 64"/>
            <p:cNvSpPr/>
            <p:nvPr/>
          </p:nvSpPr>
          <p:spPr>
            <a:xfrm>
              <a:off x="141753" y="2708920"/>
              <a:ext cx="1740631" cy="14727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Число эвакуированных  больных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1753" y="4725144"/>
              <a:ext cx="1617567" cy="14006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них детей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Shape 71"/>
            <p:cNvSpPr/>
            <p:nvPr/>
          </p:nvSpPr>
          <p:spPr>
            <a:xfrm flipV="1">
              <a:off x="1537066" y="4848800"/>
              <a:ext cx="2440729" cy="1267685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3">
                <a:lumMod val="75000"/>
                <a:alpha val="39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TextBox 87"/>
            <p:cNvSpPr txBox="1"/>
            <p:nvPr/>
          </p:nvSpPr>
          <p:spPr>
            <a:xfrm>
              <a:off x="1942820" y="5589240"/>
              <a:ext cx="396932" cy="214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124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609791" y="5800758"/>
              <a:ext cx="30602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2191491" y="5403892"/>
              <a:ext cx="54906" cy="413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Овал 104"/>
            <p:cNvSpPr/>
            <p:nvPr/>
          </p:nvSpPr>
          <p:spPr>
            <a:xfrm>
              <a:off x="2718683" y="5584999"/>
              <a:ext cx="95488" cy="71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Овал 105"/>
            <p:cNvSpPr/>
            <p:nvPr/>
          </p:nvSpPr>
          <p:spPr>
            <a:xfrm>
              <a:off x="3409999" y="5733256"/>
              <a:ext cx="126522" cy="9524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Полилиния 109"/>
            <p:cNvSpPr/>
            <p:nvPr/>
          </p:nvSpPr>
          <p:spPr>
            <a:xfrm>
              <a:off x="1835696" y="4511814"/>
              <a:ext cx="555731" cy="203133"/>
            </a:xfrm>
            <a:custGeom>
              <a:avLst/>
              <a:gdLst>
                <a:gd name="connsiteX0" fmla="*/ 0 w 550813"/>
                <a:gd name="connsiteY0" fmla="*/ 0 h 333635"/>
                <a:gd name="connsiteX1" fmla="*/ 550813 w 550813"/>
                <a:gd name="connsiteY1" fmla="*/ 0 h 333635"/>
                <a:gd name="connsiteX2" fmla="*/ 550813 w 550813"/>
                <a:gd name="connsiteY2" fmla="*/ 333635 h 333635"/>
                <a:gd name="connsiteX3" fmla="*/ 0 w 550813"/>
                <a:gd name="connsiteY3" fmla="*/ 333635 h 333635"/>
                <a:gd name="connsiteX4" fmla="*/ 0 w 550813"/>
                <a:gd name="connsiteY4" fmla="*/ 0 h 33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13" h="333635">
                  <a:moveTo>
                    <a:pt x="0" y="0"/>
                  </a:moveTo>
                  <a:lnTo>
                    <a:pt x="550813" y="0"/>
                  </a:lnTo>
                  <a:lnTo>
                    <a:pt x="550813" y="333635"/>
                  </a:lnTo>
                  <a:lnTo>
                    <a:pt x="0" y="333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881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  <a:endPara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2533451" y="4485237"/>
              <a:ext cx="670397" cy="286418"/>
            </a:xfrm>
            <a:custGeom>
              <a:avLst/>
              <a:gdLst>
                <a:gd name="connsiteX0" fmla="*/ 0 w 622147"/>
                <a:gd name="connsiteY0" fmla="*/ 0 h 233886"/>
                <a:gd name="connsiteX1" fmla="*/ 622147 w 622147"/>
                <a:gd name="connsiteY1" fmla="*/ 0 h 233886"/>
                <a:gd name="connsiteX2" fmla="*/ 622147 w 622147"/>
                <a:gd name="connsiteY2" fmla="*/ 233886 h 233886"/>
                <a:gd name="connsiteX3" fmla="*/ 0 w 622147"/>
                <a:gd name="connsiteY3" fmla="*/ 233886 h 233886"/>
                <a:gd name="connsiteX4" fmla="*/ 0 w 622147"/>
                <a:gd name="connsiteY4" fmla="*/ 0 h 23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47" h="233886">
                  <a:moveTo>
                    <a:pt x="0" y="0"/>
                  </a:moveTo>
                  <a:lnTo>
                    <a:pt x="622147" y="0"/>
                  </a:lnTo>
                  <a:lnTo>
                    <a:pt x="622147" y="233886"/>
                  </a:lnTo>
                  <a:lnTo>
                    <a:pt x="0" y="233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97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Shape 111"/>
            <p:cNvSpPr/>
            <p:nvPr/>
          </p:nvSpPr>
          <p:spPr>
            <a:xfrm rot="1046309">
              <a:off x="1575029" y="3341796"/>
              <a:ext cx="2389316" cy="112314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tx2">
                <a:lumMod val="60000"/>
                <a:lumOff val="40000"/>
                <a:alpha val="39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Овал 112"/>
            <p:cNvSpPr/>
            <p:nvPr/>
          </p:nvSpPr>
          <p:spPr>
            <a:xfrm>
              <a:off x="2180528" y="3784407"/>
              <a:ext cx="54906" cy="413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Овал 113"/>
            <p:cNvSpPr/>
            <p:nvPr/>
          </p:nvSpPr>
          <p:spPr>
            <a:xfrm>
              <a:off x="2659289" y="3726657"/>
              <a:ext cx="95488" cy="7188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Овал 114"/>
            <p:cNvSpPr/>
            <p:nvPr/>
          </p:nvSpPr>
          <p:spPr>
            <a:xfrm>
              <a:off x="3347864" y="3799313"/>
              <a:ext cx="126522" cy="9524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TextBox 118"/>
            <p:cNvSpPr txBox="1"/>
            <p:nvPr/>
          </p:nvSpPr>
          <p:spPr>
            <a:xfrm>
              <a:off x="2123728" y="3393824"/>
              <a:ext cx="468081" cy="214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409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11189" y="3310642"/>
              <a:ext cx="35785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509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96675" y="5878433"/>
              <a:ext cx="94327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3131541" y="4378842"/>
              <a:ext cx="936403" cy="460673"/>
            </a:xfrm>
            <a:custGeom>
              <a:avLst/>
              <a:gdLst>
                <a:gd name="connsiteX0" fmla="*/ 0 w 622147"/>
                <a:gd name="connsiteY0" fmla="*/ 0 h 233886"/>
                <a:gd name="connsiteX1" fmla="*/ 622147 w 622147"/>
                <a:gd name="connsiteY1" fmla="*/ 0 h 233886"/>
                <a:gd name="connsiteX2" fmla="*/ 622147 w 622147"/>
                <a:gd name="connsiteY2" fmla="*/ 233886 h 233886"/>
                <a:gd name="connsiteX3" fmla="*/ 0 w 622147"/>
                <a:gd name="connsiteY3" fmla="*/ 233886 h 233886"/>
                <a:gd name="connsiteX4" fmla="*/ 0 w 622147"/>
                <a:gd name="connsiteY4" fmla="*/ 0 h 23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47" h="233886">
                  <a:moveTo>
                    <a:pt x="0" y="0"/>
                  </a:moveTo>
                  <a:lnTo>
                    <a:pt x="622147" y="0"/>
                  </a:lnTo>
                  <a:lnTo>
                    <a:pt x="622147" y="233886"/>
                  </a:lnTo>
                  <a:lnTo>
                    <a:pt x="0" y="233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97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13475" y="3068960"/>
              <a:ext cx="117803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499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65548" y="1916832"/>
            <a:ext cx="3012564" cy="2551139"/>
            <a:chOff x="4965548" y="1916832"/>
            <a:chExt cx="3012564" cy="2551139"/>
          </a:xfrm>
        </p:grpSpPr>
        <p:sp>
          <p:nvSpPr>
            <p:cNvPr id="3" name="Овал 2"/>
            <p:cNvSpPr/>
            <p:nvPr/>
          </p:nvSpPr>
          <p:spPr>
            <a:xfrm>
              <a:off x="4965548" y="3392434"/>
              <a:ext cx="1929684" cy="10755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Санитарные задания, всего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Shape 72"/>
            <p:cNvSpPr/>
            <p:nvPr/>
          </p:nvSpPr>
          <p:spPr>
            <a:xfrm>
              <a:off x="5400402" y="2287929"/>
              <a:ext cx="2252550" cy="119059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Овал 73"/>
            <p:cNvSpPr/>
            <p:nvPr/>
          </p:nvSpPr>
          <p:spPr>
            <a:xfrm>
              <a:off x="6507819" y="2725637"/>
              <a:ext cx="88138" cy="8813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Овал 74"/>
            <p:cNvSpPr/>
            <p:nvPr/>
          </p:nvSpPr>
          <p:spPr>
            <a:xfrm>
              <a:off x="7127422" y="2541874"/>
              <a:ext cx="116783" cy="11678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Овал 76"/>
            <p:cNvSpPr/>
            <p:nvPr/>
          </p:nvSpPr>
          <p:spPr>
            <a:xfrm>
              <a:off x="5995724" y="2920311"/>
              <a:ext cx="50679" cy="5067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Полилиния 79"/>
            <p:cNvSpPr/>
            <p:nvPr/>
          </p:nvSpPr>
          <p:spPr>
            <a:xfrm>
              <a:off x="5580112" y="2530702"/>
              <a:ext cx="413110" cy="250226"/>
            </a:xfrm>
            <a:custGeom>
              <a:avLst/>
              <a:gdLst>
                <a:gd name="connsiteX0" fmla="*/ 0 w 550813"/>
                <a:gd name="connsiteY0" fmla="*/ 0 h 333635"/>
                <a:gd name="connsiteX1" fmla="*/ 550813 w 550813"/>
                <a:gd name="connsiteY1" fmla="*/ 0 h 333635"/>
                <a:gd name="connsiteX2" fmla="*/ 550813 w 550813"/>
                <a:gd name="connsiteY2" fmla="*/ 333635 h 333635"/>
                <a:gd name="connsiteX3" fmla="*/ 0 w 550813"/>
                <a:gd name="connsiteY3" fmla="*/ 333635 h 333635"/>
                <a:gd name="connsiteX4" fmla="*/ 0 w 550813"/>
                <a:gd name="connsiteY4" fmla="*/ 0 h 33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13" h="333635">
                  <a:moveTo>
                    <a:pt x="0" y="0"/>
                  </a:moveTo>
                  <a:lnTo>
                    <a:pt x="550813" y="0"/>
                  </a:lnTo>
                  <a:lnTo>
                    <a:pt x="550813" y="333635"/>
                  </a:lnTo>
                  <a:lnTo>
                    <a:pt x="0" y="333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881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204039" y="2288453"/>
              <a:ext cx="466610" cy="175415"/>
            </a:xfrm>
            <a:custGeom>
              <a:avLst/>
              <a:gdLst>
                <a:gd name="connsiteX0" fmla="*/ 0 w 622147"/>
                <a:gd name="connsiteY0" fmla="*/ 0 h 233886"/>
                <a:gd name="connsiteX1" fmla="*/ 622147 w 622147"/>
                <a:gd name="connsiteY1" fmla="*/ 0 h 233886"/>
                <a:gd name="connsiteX2" fmla="*/ 622147 w 622147"/>
                <a:gd name="connsiteY2" fmla="*/ 233886 h 233886"/>
                <a:gd name="connsiteX3" fmla="*/ 0 w 622147"/>
                <a:gd name="connsiteY3" fmla="*/ 233886 h 233886"/>
                <a:gd name="connsiteX4" fmla="*/ 0 w 622147"/>
                <a:gd name="connsiteY4" fmla="*/ 0 h 23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47" h="233886">
                  <a:moveTo>
                    <a:pt x="0" y="0"/>
                  </a:moveTo>
                  <a:lnTo>
                    <a:pt x="622147" y="0"/>
                  </a:lnTo>
                  <a:lnTo>
                    <a:pt x="622147" y="233886"/>
                  </a:lnTo>
                  <a:lnTo>
                    <a:pt x="0" y="233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97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ru-RU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26425" y="3105489"/>
              <a:ext cx="40504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629162" y="2985601"/>
              <a:ext cx="46117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359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5420" y="2926105"/>
              <a:ext cx="71269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421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899942" y="1916832"/>
              <a:ext cx="1078170" cy="231286"/>
            </a:xfrm>
            <a:custGeom>
              <a:avLst/>
              <a:gdLst>
                <a:gd name="connsiteX0" fmla="*/ 0 w 622147"/>
                <a:gd name="connsiteY0" fmla="*/ 0 h 233886"/>
                <a:gd name="connsiteX1" fmla="*/ 622147 w 622147"/>
                <a:gd name="connsiteY1" fmla="*/ 0 h 233886"/>
                <a:gd name="connsiteX2" fmla="*/ 622147 w 622147"/>
                <a:gd name="connsiteY2" fmla="*/ 233886 h 233886"/>
                <a:gd name="connsiteX3" fmla="*/ 0 w 622147"/>
                <a:gd name="connsiteY3" fmla="*/ 233886 h 233886"/>
                <a:gd name="connsiteX4" fmla="*/ 0 w 622147"/>
                <a:gd name="connsiteY4" fmla="*/ 0 h 23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47" h="233886">
                  <a:moveTo>
                    <a:pt x="0" y="0"/>
                  </a:moveTo>
                  <a:lnTo>
                    <a:pt x="622147" y="0"/>
                  </a:lnTo>
                  <a:lnTo>
                    <a:pt x="622147" y="233886"/>
                  </a:lnTo>
                  <a:lnTo>
                    <a:pt x="0" y="233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97" tIns="0" rIns="0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08579" y="2070741"/>
            <a:ext cx="4670466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426,2 млн.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1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65273" y="203544"/>
            <a:ext cx="8064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96" y="2486071"/>
            <a:ext cx="2553541" cy="340472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" y="2374711"/>
            <a:ext cx="2553541" cy="340472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1" y="4221088"/>
            <a:ext cx="2887779" cy="217554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980728"/>
            <a:ext cx="9144000" cy="971398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defRPr/>
            </a:pPr>
            <a:r>
              <a:rPr lang="ru-RU" sz="2400" b="1" kern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модель </a:t>
            </a:r>
            <a:r>
              <a:rPr lang="ru-RU" sz="2400" b="1" kern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оказывающей первичную медико-санитарную помощь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6022" y="2126030"/>
            <a:ext cx="2952328" cy="1879034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данного проекта в 2019 году участвовали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организаций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4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0479" y="836712"/>
            <a:ext cx="9143999" cy="40247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сердечно-сосудистыми заболеваниями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Documents and Settings\manager2\Рабочий стол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27" y="48105"/>
            <a:ext cx="557546" cy="6075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65329" y="143153"/>
            <a:ext cx="8055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КАМЧАТСКОГО КРАЯ</a:t>
            </a: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137140" y="3053959"/>
            <a:ext cx="1177144" cy="1115222"/>
          </a:xfrm>
          <a:prstGeom prst="ellipse">
            <a:avLst/>
          </a:prstGeom>
          <a:solidFill>
            <a:srgbClr val="ED7D31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4328541" y="3170355"/>
            <a:ext cx="1062982" cy="998826"/>
          </a:xfrm>
          <a:prstGeom prst="ellipse">
            <a:avLst/>
          </a:prstGeom>
          <a:solidFill>
            <a:srgbClr val="ED7D31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733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0" name="Овал 9"/>
          <p:cNvSpPr/>
          <p:nvPr/>
        </p:nvSpPr>
        <p:spPr>
          <a:xfrm>
            <a:off x="4860032" y="1642989"/>
            <a:ext cx="2736305" cy="2269089"/>
          </a:xfrm>
          <a:prstGeom prst="ellipse">
            <a:avLst/>
          </a:prstGeom>
          <a:solidFill>
            <a:srgbClr val="00B050">
              <a:alpha val="62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Ангиография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7158621" y="1513570"/>
            <a:ext cx="1869523" cy="1516843"/>
          </a:xfrm>
          <a:prstGeom prst="ellipse">
            <a:avLst/>
          </a:prstGeom>
          <a:solidFill>
            <a:srgbClr val="5B9BD5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270000" rtlCol="0" anchor="ctr" anchorCtr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1084</a:t>
            </a:r>
            <a:endParaRPr lang="ru-RU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3108" y="1806277"/>
            <a:ext cx="2808312" cy="1615241"/>
          </a:xfrm>
          <a:prstGeom prst="ellipse">
            <a:avLst/>
          </a:prstGeom>
          <a:solidFill>
            <a:srgbClr val="00B050">
              <a:alpha val="62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ВМП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 профилю «сердечно-сосудистая хирургия»</a:t>
            </a:r>
            <a:endParaRPr lang="ru-RU" sz="195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2569488" y="1405294"/>
            <a:ext cx="1955072" cy="1460599"/>
          </a:xfrm>
          <a:prstGeom prst="ellipse">
            <a:avLst/>
          </a:prstGeom>
          <a:solidFill>
            <a:srgbClr val="5B9BD5">
              <a:alpha val="57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tIns="270000" rtlCol="0" anchor="ctr" anchorCtr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787</a:t>
            </a:r>
            <a:endParaRPr lang="ru-RU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10479" y="5157062"/>
            <a:ext cx="9143999" cy="402472"/>
          </a:xfrm>
          <a:prstGeom prst="round2SameRect">
            <a:avLst/>
          </a:prstGeom>
          <a:solidFill>
            <a:schemeClr val="accent1">
              <a:lumMod val="75000"/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онкологическими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49586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«Камчатский краевой онкологический диспансер»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введено в действие 18 единиц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на сумму 173,3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79" y="4181727"/>
            <a:ext cx="9133521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«Камчатская краевая больница им. А.С. Лукашевского»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ангиографический комплекс и стол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кинезиотерапии на сумму 49,4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6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14979</TotalTime>
  <Words>1669</Words>
  <Application>Microsoft Office PowerPoint</Application>
  <PresentationFormat>Экран (4:3)</PresentationFormat>
  <Paragraphs>407</Paragraphs>
  <Slides>31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ИТОГИ РАБОТЫ СИСТЕМЫ ЗДРАВООХРАНЕНИЯ КАМЧАТСКОГО КРАЯ ЗА 2019 ГОД  И ПЕРСПЕКТИВЫ 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Степанова Вера Анатольевна</cp:lastModifiedBy>
  <cp:revision>1803</cp:revision>
  <cp:lastPrinted>2020-02-06T07:13:18Z</cp:lastPrinted>
  <dcterms:created xsi:type="dcterms:W3CDTF">2010-08-31T23:08:05Z</dcterms:created>
  <dcterms:modified xsi:type="dcterms:W3CDTF">2020-02-10T22:12:39Z</dcterms:modified>
</cp:coreProperties>
</file>